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8"/>
  </p:notesMasterIdLst>
  <p:sldIdLst>
    <p:sldId id="270" r:id="rId2"/>
    <p:sldId id="326" r:id="rId3"/>
    <p:sldId id="394" r:id="rId4"/>
    <p:sldId id="399" r:id="rId5"/>
    <p:sldId id="371" r:id="rId6"/>
    <p:sldId id="373" r:id="rId7"/>
    <p:sldId id="374" r:id="rId8"/>
    <p:sldId id="395" r:id="rId9"/>
    <p:sldId id="375" r:id="rId10"/>
    <p:sldId id="396" r:id="rId11"/>
    <p:sldId id="397" r:id="rId12"/>
    <p:sldId id="398" r:id="rId13"/>
    <p:sldId id="376" r:id="rId14"/>
    <p:sldId id="378" r:id="rId15"/>
    <p:sldId id="381" r:id="rId16"/>
    <p:sldId id="382" r:id="rId17"/>
    <p:sldId id="384" r:id="rId18"/>
    <p:sldId id="372" r:id="rId19"/>
    <p:sldId id="386" r:id="rId20"/>
    <p:sldId id="387" r:id="rId21"/>
    <p:sldId id="388" r:id="rId22"/>
    <p:sldId id="389" r:id="rId23"/>
    <p:sldId id="390" r:id="rId24"/>
    <p:sldId id="391" r:id="rId25"/>
    <p:sldId id="392" r:id="rId26"/>
    <p:sldId id="393" r:id="rId27"/>
  </p:sldIdLst>
  <p:sldSz cx="9144000" cy="5143500" type="screen16x9"/>
  <p:notesSz cx="6858000" cy="9144000"/>
  <p:defaultTextStyle>
    <a:defPPr>
      <a:defRPr lang="zh-CN"/>
    </a:defPPr>
    <a:lvl1pPr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1pPr>
    <a:lvl2pPr marL="4572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2pPr>
    <a:lvl3pPr marL="9144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3pPr>
    <a:lvl4pPr marL="13716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4pPr>
    <a:lvl5pPr marL="18288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79646"/>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873" autoAdjust="0"/>
    <p:restoredTop sz="89680" autoAdjust="0"/>
  </p:normalViewPr>
  <p:slideViewPr>
    <p:cSldViewPr snapToGrid="0" snapToObjects="1">
      <p:cViewPr>
        <p:scale>
          <a:sx n="100" d="100"/>
          <a:sy n="100" d="100"/>
        </p:scale>
        <p:origin x="1876" y="984"/>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3.png>
</file>

<file path=ppt/media/image130.png>
</file>

<file path=ppt/media/image14.png>
</file>

<file path=ppt/media/image15.png>
</file>

<file path=ppt/media/image16.jpeg>
</file>

<file path=ppt/media/image2.jpeg>
</file>

<file path=ppt/media/image3.jpe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lstStyle>
            <a:lvl1pPr algn="r" eaLnBrk="1" hangingPunct="1">
              <a:defRPr sz="1200">
                <a:ea typeface="宋体" panose="02010600030101010101" pitchFamily="2" charset="-122"/>
              </a:defRPr>
            </a:lvl1pPr>
          </a:lstStyle>
          <a:p>
            <a:pPr>
              <a:defRPr/>
            </a:pPr>
            <a:fld id="{CBD1F595-3A9E-4AFB-9409-00EE811EB6B0}" type="datetimeFigureOut">
              <a:rPr lang="zh-CN" altLang="en-US"/>
              <a:t>2019/2/13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lstStyle/>
          <a:p>
            <a:pPr lvl="0"/>
            <a:r>
              <a:rPr lang="zh-CN" altLang="en-US" noProof="0" smtClean="0"/>
              <a:t>单击此处编辑母版文本样式</a:t>
            </a:r>
          </a:p>
          <a:p>
            <a:pPr lvl="1"/>
            <a:r>
              <a:rPr lang="zh-CN" altLang="en-US" noProof="0" smtClean="0"/>
              <a:t>二级</a:t>
            </a:r>
          </a:p>
          <a:p>
            <a:pPr lvl="2"/>
            <a:r>
              <a:rPr lang="zh-CN" altLang="en-US" noProof="0" smtClean="0"/>
              <a:t>三级</a:t>
            </a:r>
          </a:p>
          <a:p>
            <a:pPr lvl="3"/>
            <a:r>
              <a:rPr lang="zh-CN" altLang="en-US" noProof="0" smtClean="0"/>
              <a:t>四级</a:t>
            </a:r>
          </a:p>
          <a:p>
            <a:pPr lvl="4"/>
            <a:r>
              <a:rPr lang="zh-CN" altLang="en-US" noProof="0" smtClean="0"/>
              <a:t>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eaLnBrk="1" hangingPunct="1">
              <a:defRPr sz="1200"/>
            </a:lvl1pPr>
          </a:lstStyle>
          <a:p>
            <a:pPr>
              <a:defRPr/>
            </a:pPr>
            <a:fld id="{C4A08D6A-97DB-47FF-BEFD-7D6BA57570F1}" type="slidenum">
              <a:rPr lang="zh-CN" altLang="en-US"/>
              <a:t>‹#›</a:t>
            </a:fld>
            <a:endParaRPr lang="zh-CN" altLang="en-US"/>
          </a:p>
        </p:txBody>
      </p:sp>
    </p:spTree>
    <p:extLst>
      <p:ext uri="{BB962C8B-B14F-4D97-AF65-F5344CB8AC3E}">
        <p14:creationId xmlns:p14="http://schemas.microsoft.com/office/powerpoint/2010/main" val="2439486681"/>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kumimoji="1" sz="1200" kern="1200">
        <a:solidFill>
          <a:schemeClr val="tx1"/>
        </a:solidFill>
        <a:latin typeface="+mn-lt"/>
        <a:ea typeface="+mn-ea"/>
        <a:cs typeface="+mn-cs"/>
      </a:defRPr>
    </a:lvl1pPr>
    <a:lvl2pPr marL="457200" algn="l" defTabSz="457200" rtl="0" eaLnBrk="0" fontAlgn="base" hangingPunct="0">
      <a:spcBef>
        <a:spcPct val="30000"/>
      </a:spcBef>
      <a:spcAft>
        <a:spcPct val="0"/>
      </a:spcAft>
      <a:defRPr kumimoji="1" sz="1200" kern="1200">
        <a:solidFill>
          <a:schemeClr val="tx1"/>
        </a:solidFill>
        <a:latin typeface="+mn-lt"/>
        <a:ea typeface="+mn-ea"/>
        <a:cs typeface="+mn-cs"/>
      </a:defRPr>
    </a:lvl2pPr>
    <a:lvl3pPr marL="914400" algn="l" defTabSz="457200" rtl="0" eaLnBrk="0" fontAlgn="base" hangingPunct="0">
      <a:spcBef>
        <a:spcPct val="30000"/>
      </a:spcBef>
      <a:spcAft>
        <a:spcPct val="0"/>
      </a:spcAft>
      <a:defRPr kumimoji="1" sz="1200" kern="1200">
        <a:solidFill>
          <a:schemeClr val="tx1"/>
        </a:solidFill>
        <a:latin typeface="+mn-lt"/>
        <a:ea typeface="+mn-ea"/>
        <a:cs typeface="+mn-cs"/>
      </a:defRPr>
    </a:lvl3pPr>
    <a:lvl4pPr marL="1371600" algn="l" defTabSz="457200" rtl="0" eaLnBrk="0" fontAlgn="base" hangingPunct="0">
      <a:spcBef>
        <a:spcPct val="30000"/>
      </a:spcBef>
      <a:spcAft>
        <a:spcPct val="0"/>
      </a:spcAft>
      <a:defRPr kumimoji="1" sz="1200" kern="1200">
        <a:solidFill>
          <a:schemeClr val="tx1"/>
        </a:solidFill>
        <a:latin typeface="+mn-lt"/>
        <a:ea typeface="+mn-ea"/>
        <a:cs typeface="+mn-cs"/>
      </a:defRPr>
    </a:lvl4pPr>
    <a:lvl5pPr marL="1828800" algn="l" defTabSz="457200" rtl="0" eaLnBrk="0" fontAlgn="base" hangingPunct="0">
      <a:spcBef>
        <a:spcPct val="30000"/>
      </a:spcBef>
      <a:spcAft>
        <a:spcPct val="0"/>
      </a:spcAft>
      <a:defRPr kumimoji="1"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4100"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BE23BB1E-609A-49A2-A808-03583B95337D}" type="slidenum">
              <a:rPr lang="zh-CN" altLang="en-US" smtClean="0"/>
              <a:t>1</a:t>
            </a:fld>
            <a:endParaRPr lang="zh-CN" altLang="en-US" smtClean="0"/>
          </a:p>
        </p:txBody>
      </p:sp>
    </p:spTree>
    <p:extLst>
      <p:ext uri="{BB962C8B-B14F-4D97-AF65-F5344CB8AC3E}">
        <p14:creationId xmlns:p14="http://schemas.microsoft.com/office/powerpoint/2010/main" val="2125502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t>2</a:t>
            </a:fld>
            <a:endParaRPr lang="zh-CN" altLang="en-US" smtClean="0"/>
          </a:p>
        </p:txBody>
      </p:sp>
    </p:spTree>
    <p:extLst>
      <p:ext uri="{BB962C8B-B14F-4D97-AF65-F5344CB8AC3E}">
        <p14:creationId xmlns:p14="http://schemas.microsoft.com/office/powerpoint/2010/main" val="3913287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t>5</a:t>
            </a:fld>
            <a:endParaRPr lang="zh-CN" altLang="en-US" smtClean="0"/>
          </a:p>
        </p:txBody>
      </p:sp>
    </p:spTree>
    <p:extLst>
      <p:ext uri="{BB962C8B-B14F-4D97-AF65-F5344CB8AC3E}">
        <p14:creationId xmlns:p14="http://schemas.microsoft.com/office/powerpoint/2010/main" val="8640689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t>18</a:t>
            </a:fld>
            <a:endParaRPr lang="zh-CN" altLang="en-US" smtClean="0"/>
          </a:p>
        </p:txBody>
      </p:sp>
    </p:spTree>
    <p:extLst>
      <p:ext uri="{BB962C8B-B14F-4D97-AF65-F5344CB8AC3E}">
        <p14:creationId xmlns:p14="http://schemas.microsoft.com/office/powerpoint/2010/main" val="38717658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9E352615-5B88-4AFB-B152-CD531A06BEFF}" type="datetimeFigureOut">
              <a:rPr lang="zh-CN" altLang="en-US"/>
              <a:t>2019/2/13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CA866F1B-3E27-40C1-8CE7-1946943F1725}" type="slidenum">
              <a:rPr lang="zh-CN" altLang="en-US"/>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D915A40D-CEB0-4353-8815-AB5DEA931718}" type="datetimeFigureOut">
              <a:rPr lang="zh-CN" altLang="en-US"/>
              <a:t>2019/2/13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A38CB088-D95C-475C-A713-1F19E39F7C8B}" type="slidenum">
              <a:rPr lang="zh-CN" altLang="en-US"/>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79F29064-3124-49DB-AE6C-BEB15672E674}" type="datetimeFigureOut">
              <a:rPr lang="zh-CN" altLang="en-US"/>
              <a:t>2019/2/13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D1050CC0-5EC7-48A9-915E-FC046C222C4A}" type="slidenum">
              <a:rPr lang="zh-CN" altLang="en-US"/>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B0F34D6F-F29A-4B09-B655-E0971D462D4D}" type="datetimeFigureOut">
              <a:rPr lang="zh-CN" altLang="en-US"/>
              <a:t>2019/2/13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E4318774-2AFB-4BC6-A124-21C0A835992E}" type="slidenum">
              <a:rPr lang="zh-CN" altLang="en-US"/>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1B1F3E00-598D-4619-AC09-1B2F4CAF0CFA}" type="datetimeFigureOut">
              <a:rPr lang="zh-CN" altLang="en-US"/>
              <a:t>2019/2/13</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11394C03-1A74-40E1-A2C7-14AF901EAAEA}" type="slidenum">
              <a:rPr lang="zh-CN" altLang="en-US"/>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日期占位符 3"/>
          <p:cNvSpPr>
            <a:spLocks noGrp="1"/>
          </p:cNvSpPr>
          <p:nvPr>
            <p:ph type="dt" sz="half" idx="10"/>
          </p:nvPr>
        </p:nvSpPr>
        <p:spPr/>
        <p:txBody>
          <a:bodyPr/>
          <a:lstStyle>
            <a:lvl1pPr>
              <a:defRPr/>
            </a:lvl1pPr>
          </a:lstStyle>
          <a:p>
            <a:pPr>
              <a:defRPr/>
            </a:pPr>
            <a:fld id="{9C465D57-868B-4329-B219-A3D0CF0F82FD}" type="datetimeFigureOut">
              <a:rPr lang="zh-CN" altLang="en-US"/>
              <a:t>2019/2/13</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7CDCE52D-9EC0-46FA-BD32-BFD5F9EDEFEA}" type="slidenum">
              <a:rPr lang="zh-CN" altLang="en-US"/>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7" name="日期占位符 3"/>
          <p:cNvSpPr>
            <a:spLocks noGrp="1"/>
          </p:cNvSpPr>
          <p:nvPr>
            <p:ph type="dt" sz="half" idx="10"/>
          </p:nvPr>
        </p:nvSpPr>
        <p:spPr/>
        <p:txBody>
          <a:bodyPr/>
          <a:lstStyle>
            <a:lvl1pPr>
              <a:defRPr/>
            </a:lvl1pPr>
          </a:lstStyle>
          <a:p>
            <a:pPr>
              <a:defRPr/>
            </a:pPr>
            <a:fld id="{FA03843E-C564-478B-99FB-609A152B93F5}" type="datetimeFigureOut">
              <a:rPr lang="zh-CN" altLang="en-US"/>
              <a:t>2019/2/13</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幻灯片编号占位符 5"/>
          <p:cNvSpPr>
            <a:spLocks noGrp="1"/>
          </p:cNvSpPr>
          <p:nvPr>
            <p:ph type="sldNum" sz="quarter" idx="12"/>
          </p:nvPr>
        </p:nvSpPr>
        <p:spPr/>
        <p:txBody>
          <a:bodyPr/>
          <a:lstStyle>
            <a:lvl1pPr>
              <a:defRPr/>
            </a:lvl1pPr>
          </a:lstStyle>
          <a:p>
            <a:pPr>
              <a:defRPr/>
            </a:pPr>
            <a:fld id="{F059F594-FCA3-413B-AE4D-644B3718CE7D}" type="slidenum">
              <a:rPr lang="zh-CN" altLang="en-US"/>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4002917F-96E4-4EC6-BDCE-C61C21F34681}" type="datetimeFigureOut">
              <a:rPr lang="zh-CN" altLang="en-US"/>
              <a:t>2019/2/13</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幻灯片编号占位符 5"/>
          <p:cNvSpPr>
            <a:spLocks noGrp="1"/>
          </p:cNvSpPr>
          <p:nvPr>
            <p:ph type="sldNum" sz="quarter" idx="12"/>
          </p:nvPr>
        </p:nvSpPr>
        <p:spPr/>
        <p:txBody>
          <a:bodyPr/>
          <a:lstStyle>
            <a:lvl1pPr>
              <a:defRPr/>
            </a:lvl1pPr>
          </a:lstStyle>
          <a:p>
            <a:pPr>
              <a:defRPr/>
            </a:pPr>
            <a:fld id="{DF5E0131-C8F4-4B80-9026-6BDE42ACBA1A}" type="slidenum">
              <a:rPr lang="zh-CN" altLang="en-US"/>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2D301CEE-699B-4141-894F-943543098FD1}" type="datetimeFigureOut">
              <a:rPr lang="zh-CN" altLang="en-US"/>
              <a:t>2019/2/13</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幻灯片编号占位符 5"/>
          <p:cNvSpPr>
            <a:spLocks noGrp="1"/>
          </p:cNvSpPr>
          <p:nvPr>
            <p:ph type="sldNum" sz="quarter" idx="12"/>
          </p:nvPr>
        </p:nvSpPr>
        <p:spPr/>
        <p:txBody>
          <a:bodyPr/>
          <a:lstStyle>
            <a:lvl1pPr>
              <a:defRPr/>
            </a:lvl1pPr>
          </a:lstStyle>
          <a:p>
            <a:pPr>
              <a:defRPr/>
            </a:pPr>
            <a:fld id="{2B7868E7-D5D9-4E56-BB70-8497262E42C4}" type="slidenum">
              <a:rPr lang="zh-CN" altLang="en-US"/>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629113E6-28E9-4FA0-950B-F5DFB2DE8A3C}" type="datetimeFigureOut">
              <a:rPr lang="zh-CN" altLang="en-US"/>
              <a:t>2019/2/13</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DB826BA7-9D41-40EB-8309-A41812C863F2}" type="slidenum">
              <a:rPr lang="zh-CN" altLang="en-US"/>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94984F26-13DD-454C-B715-46E0AB1A29E1}" type="datetimeFigureOut">
              <a:rPr lang="zh-CN" altLang="en-US"/>
              <a:t>2019/2/13</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21FE3C7D-62D2-4F03-9F96-6EAD0A08E381}" type="slidenum">
              <a:rPr lang="zh-CN" altLang="en-US"/>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p>
        </p:txBody>
      </p:sp>
      <p:sp>
        <p:nvSpPr>
          <p:cNvPr id="1027" name="文本占位符 2"/>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p>
        </p:txBody>
      </p:sp>
      <p:sp>
        <p:nvSpPr>
          <p:cNvPr id="4" name="日期占位符 3"/>
          <p:cNvSpPr>
            <a:spLocks noGrp="1"/>
          </p:cNvSpPr>
          <p:nvPr>
            <p:ph type="dt" sz="half" idx="2"/>
          </p:nvPr>
        </p:nvSpPr>
        <p:spPr>
          <a:xfrm>
            <a:off x="457200" y="4767263"/>
            <a:ext cx="2133600" cy="274637"/>
          </a:xfrm>
          <a:prstGeom prst="rect">
            <a:avLst/>
          </a:prstGeom>
        </p:spPr>
        <p:txBody>
          <a:bodyPr vert="horz" wrap="square" lIns="91440" tIns="45720" rIns="91440" bIns="45720" numCol="1" anchor="ctr" anchorCtr="0" compatLnSpc="1"/>
          <a:lstStyle>
            <a:lvl1pPr eaLnBrk="1" hangingPunct="1">
              <a:defRPr sz="1200">
                <a:solidFill>
                  <a:srgbClr val="898989"/>
                </a:solidFill>
                <a:ea typeface="宋体" panose="02010600030101010101" pitchFamily="2" charset="-122"/>
              </a:defRPr>
            </a:lvl1pPr>
          </a:lstStyle>
          <a:p>
            <a:pPr>
              <a:defRPr/>
            </a:pPr>
            <a:fld id="{6AA6EB28-9653-41F9-B7F4-349140C90BE1}" type="datetimeFigureOut">
              <a:rPr lang="zh-CN" altLang="en-US"/>
              <a:t>2019/2/13</a:t>
            </a:fld>
            <a:endParaRPr lang="zh-CN" altLang="en-US"/>
          </a:p>
        </p:txBody>
      </p:sp>
      <p:sp>
        <p:nvSpPr>
          <p:cNvPr id="5" name="页脚占位符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幻灯片编号占位符 5"/>
          <p:cNvSpPr>
            <a:spLocks noGrp="1"/>
          </p:cNvSpPr>
          <p:nvPr>
            <p:ph type="sldNum" sz="quarter" idx="4"/>
          </p:nvPr>
        </p:nvSpPr>
        <p:spPr>
          <a:xfrm>
            <a:off x="6553200" y="4767263"/>
            <a:ext cx="2133600" cy="274637"/>
          </a:xfrm>
          <a:prstGeom prst="rect">
            <a:avLst/>
          </a:prstGeom>
        </p:spPr>
        <p:txBody>
          <a:bodyPr vert="horz" wrap="square" lIns="91440" tIns="45720" rIns="91440" bIns="45720" numCol="1" anchor="ctr" anchorCtr="0" compatLnSpc="1"/>
          <a:lstStyle>
            <a:lvl1pPr algn="r" eaLnBrk="1" hangingPunct="1">
              <a:defRPr sz="1200">
                <a:solidFill>
                  <a:srgbClr val="898989"/>
                </a:solidFill>
              </a:defRPr>
            </a:lvl1pPr>
          </a:lstStyle>
          <a:p>
            <a:pPr>
              <a:defRPr/>
            </a:pPr>
            <a:fld id="{830A8E31-C401-4CEC-A97B-17FAC71BC97B}"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0" fontAlgn="base" hangingPunct="0">
        <a:spcBef>
          <a:spcPct val="0"/>
        </a:spcBef>
        <a:spcAft>
          <a:spcPct val="0"/>
        </a:spcAft>
        <a:defRPr kumimoji="1" sz="4400" kern="1200">
          <a:solidFill>
            <a:schemeClr val="tx1"/>
          </a:solidFill>
          <a:latin typeface="+mj-lt"/>
          <a:ea typeface="+mj-ea"/>
          <a:cs typeface="+mj-cs"/>
        </a:defRPr>
      </a:lvl1pPr>
      <a:lvl2pPr algn="ctr" defTabSz="457200" rtl="0" eaLnBrk="0" fontAlgn="base" hangingPunct="0">
        <a:spcBef>
          <a:spcPct val="0"/>
        </a:spcBef>
        <a:spcAft>
          <a:spcPct val="0"/>
        </a:spcAft>
        <a:defRPr kumimoji="1" sz="4400">
          <a:solidFill>
            <a:schemeClr val="tx1"/>
          </a:solidFill>
          <a:latin typeface="Calibri" panose="020F0502020204030204" pitchFamily="34" charset="0"/>
          <a:ea typeface="宋体" panose="02010600030101010101" pitchFamily="2" charset="-122"/>
        </a:defRPr>
      </a:lvl2pPr>
      <a:lvl3pPr algn="ctr" defTabSz="457200" rtl="0" eaLnBrk="0" fontAlgn="base" hangingPunct="0">
        <a:spcBef>
          <a:spcPct val="0"/>
        </a:spcBef>
        <a:spcAft>
          <a:spcPct val="0"/>
        </a:spcAft>
        <a:defRPr kumimoji="1" sz="4400">
          <a:solidFill>
            <a:schemeClr val="tx1"/>
          </a:solidFill>
          <a:latin typeface="Calibri" panose="020F0502020204030204" pitchFamily="34" charset="0"/>
          <a:ea typeface="宋体" panose="02010600030101010101" pitchFamily="2" charset="-122"/>
        </a:defRPr>
      </a:lvl3pPr>
      <a:lvl4pPr algn="ctr" defTabSz="457200" rtl="0" eaLnBrk="0" fontAlgn="base" hangingPunct="0">
        <a:spcBef>
          <a:spcPct val="0"/>
        </a:spcBef>
        <a:spcAft>
          <a:spcPct val="0"/>
        </a:spcAft>
        <a:defRPr kumimoji="1" sz="4400">
          <a:solidFill>
            <a:schemeClr val="tx1"/>
          </a:solidFill>
          <a:latin typeface="Calibri" panose="020F0502020204030204" pitchFamily="34" charset="0"/>
          <a:ea typeface="宋体" panose="02010600030101010101" pitchFamily="2" charset="-122"/>
        </a:defRPr>
      </a:lvl4pPr>
      <a:lvl5pPr algn="ctr" defTabSz="457200" rtl="0" eaLnBrk="0" fontAlgn="base" hangingPunct="0">
        <a:spcBef>
          <a:spcPct val="0"/>
        </a:spcBef>
        <a:spcAft>
          <a:spcPct val="0"/>
        </a:spcAft>
        <a:defRPr kumimoji="1" sz="4400">
          <a:solidFill>
            <a:schemeClr val="tx1"/>
          </a:solidFill>
          <a:latin typeface="Calibri" panose="020F0502020204030204" pitchFamily="34" charset="0"/>
          <a:ea typeface="宋体" panose="02010600030101010101" pitchFamily="2" charset="-122"/>
        </a:defRPr>
      </a:lvl5pPr>
      <a:lvl6pPr marL="457200" algn="ctr" defTabSz="457200" rtl="0" fontAlgn="base">
        <a:spcBef>
          <a:spcPct val="0"/>
        </a:spcBef>
        <a:spcAft>
          <a:spcPct val="0"/>
        </a:spcAft>
        <a:defRPr kumimoji="1" sz="4400">
          <a:solidFill>
            <a:schemeClr val="tx1"/>
          </a:solidFill>
          <a:latin typeface="Calibri" panose="020F0502020204030204" pitchFamily="34" charset="0"/>
          <a:ea typeface="宋体" panose="02010600030101010101" pitchFamily="2" charset="-122"/>
        </a:defRPr>
      </a:lvl6pPr>
      <a:lvl7pPr marL="914400" algn="ctr" defTabSz="457200" rtl="0" fontAlgn="base">
        <a:spcBef>
          <a:spcPct val="0"/>
        </a:spcBef>
        <a:spcAft>
          <a:spcPct val="0"/>
        </a:spcAft>
        <a:defRPr kumimoji="1" sz="4400">
          <a:solidFill>
            <a:schemeClr val="tx1"/>
          </a:solidFill>
          <a:latin typeface="Calibri" panose="020F0502020204030204" pitchFamily="34" charset="0"/>
          <a:ea typeface="宋体" panose="02010600030101010101" pitchFamily="2" charset="-122"/>
        </a:defRPr>
      </a:lvl7pPr>
      <a:lvl8pPr marL="1371600" algn="ctr" defTabSz="457200" rtl="0" fontAlgn="base">
        <a:spcBef>
          <a:spcPct val="0"/>
        </a:spcBef>
        <a:spcAft>
          <a:spcPct val="0"/>
        </a:spcAft>
        <a:defRPr kumimoji="1" sz="4400">
          <a:solidFill>
            <a:schemeClr val="tx1"/>
          </a:solidFill>
          <a:latin typeface="Calibri" panose="020F0502020204030204" pitchFamily="34" charset="0"/>
          <a:ea typeface="宋体" panose="02010600030101010101" pitchFamily="2" charset="-122"/>
        </a:defRPr>
      </a:lvl8pPr>
      <a:lvl9pPr marL="1828800" algn="ctr" defTabSz="457200" rtl="0" fontAlgn="base">
        <a:spcBef>
          <a:spcPct val="0"/>
        </a:spcBef>
        <a:spcAft>
          <a:spcPct val="0"/>
        </a:spcAft>
        <a:defRPr kumimoji="1" sz="4400">
          <a:solidFill>
            <a:schemeClr val="tx1"/>
          </a:solidFill>
          <a:latin typeface="Calibri" panose="020F0502020204030204" pitchFamily="34" charset="0"/>
          <a:ea typeface="宋体" panose="02010600030101010101" pitchFamily="2" charset="-122"/>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kumimoji="1"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kumimoji="1"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umimoji="1"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kumimoji="1"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2052" name="矩形 2"/>
          <p:cNvSpPr>
            <a:spLocks noChangeArrowheads="1"/>
          </p:cNvSpPr>
          <p:nvPr/>
        </p:nvSpPr>
        <p:spPr bwMode="auto">
          <a:xfrm>
            <a:off x="3540124" y="738423"/>
            <a:ext cx="5508625"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pPr algn="ctr" eaLnBrk="1" hangingPunct="1">
              <a:defRPr/>
            </a:pPr>
            <a:r>
              <a:rPr lang="zh-CN" altLang="en-US" sz="2800" b="1" dirty="0" smtClean="0">
                <a:solidFill>
                  <a:srgbClr val="E46C0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机器学习</a:t>
            </a:r>
            <a:endParaRPr lang="en-US" altLang="zh-CN" sz="2800" b="1" dirty="0" smtClean="0">
              <a:solidFill>
                <a:srgbClr val="E46C0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endParaRPr>
          </a:p>
          <a:p>
            <a:pPr algn="ctr" eaLnBrk="1" hangingPunct="1">
              <a:defRPr/>
            </a:pPr>
            <a:r>
              <a:rPr lang="zh-CN" altLang="en-US" sz="2800" b="1" dirty="0" smtClean="0">
                <a:solidFill>
                  <a:srgbClr val="E46C0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rPr>
              <a:t>知识图谱</a:t>
            </a:r>
            <a:endParaRPr lang="zh-CN" altLang="en-US" sz="2800" b="1" dirty="0">
              <a:solidFill>
                <a:srgbClr val="E46C0A"/>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endParaRPr>
          </a:p>
        </p:txBody>
      </p:sp>
      <p:sp>
        <p:nvSpPr>
          <p:cNvPr id="3076" name="TextBox 1"/>
          <p:cNvSpPr txBox="1">
            <a:spLocks noChangeArrowheads="1"/>
          </p:cNvSpPr>
          <p:nvPr/>
        </p:nvSpPr>
        <p:spPr bwMode="auto">
          <a:xfrm>
            <a:off x="4487863" y="2085975"/>
            <a:ext cx="30765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a:spcBef>
                <a:spcPct val="0"/>
              </a:spcBef>
              <a:buFontTx/>
              <a:buNone/>
            </a:pPr>
            <a:r>
              <a:rPr lang="zh-CN" altLang="en-US" sz="1800" b="1">
                <a:latin typeface="微软雅黑" panose="020B0503020204020204" pitchFamily="34" charset="-122"/>
                <a:ea typeface="微软雅黑" panose="020B0503020204020204" pitchFamily="34" charset="-122"/>
              </a:rPr>
              <a:t>复旦大学  </a:t>
            </a:r>
            <a:r>
              <a:rPr lang="zh-CN" altLang="en-US" b="1">
                <a:latin typeface="微软雅黑" panose="020B0503020204020204" pitchFamily="34" charset="-122"/>
                <a:ea typeface="微软雅黑" panose="020B0503020204020204" pitchFamily="34" charset="-122"/>
              </a:rPr>
              <a:t>赵卫东</a:t>
            </a:r>
            <a:r>
              <a:rPr lang="zh-CN" altLang="en-US" sz="1800" b="1">
                <a:latin typeface="微软雅黑" panose="020B0503020204020204" pitchFamily="34" charset="-122"/>
                <a:ea typeface="微软雅黑" panose="020B0503020204020204" pitchFamily="34" charset="-122"/>
              </a:rPr>
              <a:t>  博士</a:t>
            </a:r>
            <a:endParaRPr lang="en-US" altLang="zh-CN" sz="1800" b="1">
              <a:latin typeface="微软雅黑" panose="020B0503020204020204" pitchFamily="34" charset="-122"/>
              <a:ea typeface="微软雅黑" panose="020B0503020204020204" pitchFamily="34" charset="-122"/>
            </a:endParaRPr>
          </a:p>
        </p:txBody>
      </p:sp>
      <p:sp>
        <p:nvSpPr>
          <p:cNvPr id="3" name="TextBox 2"/>
          <p:cNvSpPr txBox="1"/>
          <p:nvPr/>
        </p:nvSpPr>
        <p:spPr>
          <a:xfrm>
            <a:off x="5272088" y="2755900"/>
            <a:ext cx="2152650" cy="307975"/>
          </a:xfrm>
          <a:prstGeom prst="rect">
            <a:avLst/>
          </a:prstGeom>
          <a:noFill/>
        </p:spPr>
        <p:txBody>
          <a:bodyPr wrap="none">
            <a:spAutoFit/>
          </a:bodyPr>
          <a:lstStyle/>
          <a:p>
            <a:pPr>
              <a:defRPr/>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wdzhao@fudan.edu.cn</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078" name="Picture 9" descr="http://homepage.fudan.edu.cn/wdzhao/files/2011/06/%E6%97%A0%E6%A0%87%E9%A2%98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9425" y="3063875"/>
            <a:ext cx="1470025" cy="147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9" name="Picture 8"/>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980621" y="457200"/>
            <a:ext cx="2585357" cy="3619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stretch>
            <a:fillRect/>
          </a:stretch>
        </p:blipFill>
        <p:spPr>
          <a:xfrm>
            <a:off x="788226" y="1265238"/>
            <a:ext cx="5098667" cy="3327683"/>
          </a:xfrm>
          <a:prstGeom prst="rect">
            <a:avLst/>
          </a:prstGeom>
        </p:spPr>
      </p:pic>
      <p:cxnSp>
        <p:nvCxnSpPr>
          <p:cNvPr id="6"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8" name="矩形 7"/>
          <p:cNvSpPr/>
          <p:nvPr/>
        </p:nvSpPr>
        <p:spPr>
          <a:xfrm>
            <a:off x="596900" y="430213"/>
            <a:ext cx="274066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kumimoji="0" lang="zh-CN" altLang="en-US" dirty="0" smtClean="0"/>
              <a:t>知识图谱的</a:t>
            </a:r>
            <a:r>
              <a:rPr kumimoji="0" lang="zh-CN" altLang="en-US" dirty="0"/>
              <a:t>三元组表</a:t>
            </a:r>
            <a:r>
              <a:rPr kumimoji="0" lang="zh-CN" altLang="en-US" dirty="0" smtClean="0"/>
              <a:t>存储</a:t>
            </a:r>
            <a:endParaRPr kumimoji="0" lang="zh-CN" altLang="en-US" dirty="0"/>
          </a:p>
        </p:txBody>
      </p:sp>
    </p:spTree>
    <p:extLst>
      <p:ext uri="{BB962C8B-B14F-4D97-AF65-F5344CB8AC3E}">
        <p14:creationId xmlns:p14="http://schemas.microsoft.com/office/powerpoint/2010/main" val="14306185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8" name="矩形 7"/>
          <p:cNvSpPr/>
          <p:nvPr/>
        </p:nvSpPr>
        <p:spPr>
          <a:xfrm>
            <a:off x="596900" y="430213"/>
            <a:ext cx="274066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kumimoji="0" lang="zh-CN" altLang="en-US" dirty="0" smtClean="0"/>
              <a:t>知识图谱的属性表存储</a:t>
            </a:r>
            <a:endParaRPr kumimoji="0" lang="zh-CN" altLang="en-US" dirty="0"/>
          </a:p>
        </p:txBody>
      </p:sp>
      <p:pic>
        <p:nvPicPr>
          <p:cNvPr id="2" name="图片 1"/>
          <p:cNvPicPr>
            <a:picLocks noChangeAspect="1"/>
          </p:cNvPicPr>
          <p:nvPr/>
        </p:nvPicPr>
        <p:blipFill>
          <a:blip r:embed="rId2"/>
          <a:stretch>
            <a:fillRect/>
          </a:stretch>
        </p:blipFill>
        <p:spPr>
          <a:xfrm>
            <a:off x="833120" y="1265238"/>
            <a:ext cx="6598920" cy="2639377"/>
          </a:xfrm>
          <a:prstGeom prst="rect">
            <a:avLst/>
          </a:prstGeom>
        </p:spPr>
      </p:pic>
    </p:spTree>
    <p:extLst>
      <p:ext uri="{BB962C8B-B14F-4D97-AF65-F5344CB8AC3E}">
        <p14:creationId xmlns:p14="http://schemas.microsoft.com/office/powerpoint/2010/main" val="2772961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8" name="矩形 7"/>
          <p:cNvSpPr/>
          <p:nvPr/>
        </p:nvSpPr>
        <p:spPr>
          <a:xfrm>
            <a:off x="596900" y="430213"/>
            <a:ext cx="274066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kumimoji="0" lang="zh-CN" altLang="en-US" dirty="0" smtClean="0"/>
              <a:t>知识图谱的图存储</a:t>
            </a:r>
            <a:endParaRPr kumimoji="0" lang="zh-CN" altLang="en-US" dirty="0"/>
          </a:p>
        </p:txBody>
      </p:sp>
      <p:pic>
        <p:nvPicPr>
          <p:cNvPr id="3" name="图片 2"/>
          <p:cNvPicPr>
            <a:picLocks noChangeAspect="1"/>
          </p:cNvPicPr>
          <p:nvPr/>
        </p:nvPicPr>
        <p:blipFill>
          <a:blip r:embed="rId2"/>
          <a:stretch>
            <a:fillRect/>
          </a:stretch>
        </p:blipFill>
        <p:spPr>
          <a:xfrm>
            <a:off x="750888" y="1122680"/>
            <a:ext cx="5586046" cy="3040380"/>
          </a:xfrm>
          <a:prstGeom prst="rect">
            <a:avLst/>
          </a:prstGeom>
        </p:spPr>
      </p:pic>
    </p:spTree>
    <p:extLst>
      <p:ext uri="{BB962C8B-B14F-4D97-AF65-F5344CB8AC3E}">
        <p14:creationId xmlns:p14="http://schemas.microsoft.com/office/powerpoint/2010/main" val="2649437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4742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知识图谱挖掘与计算</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5607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知识图谱的挖掘主要是基于图运算的理论，从海量结点中寻找权威节点（重要节点），与目标节点最近（路径最短）且最权威的节点</a:t>
            </a:r>
            <a:endParaRPr lang="en-US" altLang="zh-CN" sz="1800" dirty="0">
              <a:solidFill>
                <a:srgbClr val="000000"/>
              </a:solidFill>
            </a:endParaRPr>
          </a:p>
          <a:p>
            <a:r>
              <a:rPr lang="zh-CN" altLang="en-US" sz="1800" b="1" dirty="0">
                <a:solidFill>
                  <a:srgbClr val="000000"/>
                </a:solidFill>
              </a:rPr>
              <a:t>最短路径路径</a:t>
            </a:r>
            <a:r>
              <a:rPr lang="zh-CN" altLang="en-US" sz="1800" dirty="0">
                <a:solidFill>
                  <a:srgbClr val="000000"/>
                </a:solidFill>
              </a:rPr>
              <a:t>算法有</a:t>
            </a:r>
            <a:r>
              <a:rPr lang="en-US" altLang="zh-CN" sz="1800" dirty="0" err="1">
                <a:solidFill>
                  <a:srgbClr val="000000"/>
                </a:solidFill>
              </a:rPr>
              <a:t>Dijkstra</a:t>
            </a:r>
            <a:r>
              <a:rPr lang="zh-CN" altLang="en-US" sz="1800" dirty="0">
                <a:solidFill>
                  <a:srgbClr val="000000"/>
                </a:solidFill>
              </a:rPr>
              <a:t>算法和</a:t>
            </a:r>
            <a:r>
              <a:rPr lang="en-US" altLang="zh-CN" sz="1800" dirty="0" err="1">
                <a:solidFill>
                  <a:srgbClr val="000000"/>
                </a:solidFill>
              </a:rPr>
              <a:t>Floyed</a:t>
            </a:r>
            <a:r>
              <a:rPr lang="zh-CN" altLang="en-US" sz="1800" dirty="0">
                <a:solidFill>
                  <a:srgbClr val="000000"/>
                </a:solidFill>
              </a:rPr>
              <a:t>算法</a:t>
            </a:r>
            <a:endParaRPr lang="en-US" altLang="zh-CN" sz="1800" dirty="0">
              <a:solidFill>
                <a:srgbClr val="000000"/>
              </a:solidFill>
            </a:endParaRPr>
          </a:p>
          <a:p>
            <a:r>
              <a:rPr lang="en-US" altLang="zh-CN" sz="1800" dirty="0" err="1">
                <a:solidFill>
                  <a:srgbClr val="000000"/>
                </a:solidFill>
              </a:rPr>
              <a:t>Dijkstra</a:t>
            </a:r>
            <a:r>
              <a:rPr lang="zh-CN" altLang="zh-CN" sz="1800" dirty="0">
                <a:solidFill>
                  <a:srgbClr val="000000"/>
                </a:solidFill>
              </a:rPr>
              <a:t>算法步骤：</a:t>
            </a:r>
          </a:p>
          <a:p>
            <a:pPr lvl="1"/>
            <a:r>
              <a:rPr lang="zh-CN" altLang="zh-CN" sz="1400" dirty="0">
                <a:solidFill>
                  <a:srgbClr val="000000"/>
                </a:solidFill>
              </a:rPr>
              <a:t>初始时，</a:t>
            </a:r>
            <a:r>
              <a:rPr lang="en-US" altLang="zh-CN" sz="1400" dirty="0">
                <a:solidFill>
                  <a:srgbClr val="000000"/>
                </a:solidFill>
              </a:rPr>
              <a:t>S</a:t>
            </a:r>
            <a:r>
              <a:rPr lang="zh-CN" altLang="zh-CN" sz="1400" dirty="0">
                <a:solidFill>
                  <a:srgbClr val="000000"/>
                </a:solidFill>
              </a:rPr>
              <a:t>只包含原点</a:t>
            </a:r>
            <a:r>
              <a:rPr lang="en-US" altLang="zh-CN" sz="1400" dirty="0">
                <a:solidFill>
                  <a:srgbClr val="000000"/>
                </a:solidFill>
              </a:rPr>
              <a:t>v,</a:t>
            </a:r>
            <a:r>
              <a:rPr lang="zh-CN" altLang="zh-CN" sz="1400" dirty="0">
                <a:solidFill>
                  <a:srgbClr val="000000"/>
                </a:solidFill>
              </a:rPr>
              <a:t>距离为</a:t>
            </a:r>
            <a:r>
              <a:rPr lang="en-US" altLang="zh-CN" sz="1400" dirty="0">
                <a:solidFill>
                  <a:srgbClr val="000000"/>
                </a:solidFill>
              </a:rPr>
              <a:t>0</a:t>
            </a:r>
            <a:r>
              <a:rPr lang="zh-CN" altLang="zh-CN" sz="1400" dirty="0">
                <a:solidFill>
                  <a:srgbClr val="000000"/>
                </a:solidFill>
              </a:rPr>
              <a:t>。用</a:t>
            </a:r>
            <a:r>
              <a:rPr lang="en-US" altLang="zh-CN" sz="1400" dirty="0">
                <a:solidFill>
                  <a:srgbClr val="000000"/>
                </a:solidFill>
              </a:rPr>
              <a:t>U</a:t>
            </a:r>
            <a:r>
              <a:rPr lang="zh-CN" altLang="zh-CN" sz="1400" dirty="0">
                <a:solidFill>
                  <a:srgbClr val="000000"/>
                </a:solidFill>
              </a:rPr>
              <a:t>表示与</a:t>
            </a:r>
            <a:r>
              <a:rPr lang="en-US" altLang="zh-CN" sz="1400" dirty="0">
                <a:solidFill>
                  <a:srgbClr val="000000"/>
                </a:solidFill>
              </a:rPr>
              <a:t>S</a:t>
            </a:r>
            <a:r>
              <a:rPr lang="zh-CN" altLang="zh-CN" sz="1400" dirty="0">
                <a:solidFill>
                  <a:srgbClr val="000000"/>
                </a:solidFill>
              </a:rPr>
              <a:t>对立的顶点集合。</a:t>
            </a:r>
          </a:p>
          <a:p>
            <a:pPr lvl="1"/>
            <a:r>
              <a:rPr lang="zh-CN" altLang="zh-CN" sz="1400" dirty="0">
                <a:solidFill>
                  <a:srgbClr val="000000"/>
                </a:solidFill>
              </a:rPr>
              <a:t>从</a:t>
            </a:r>
            <a:r>
              <a:rPr lang="en-US" altLang="zh-CN" sz="1400" dirty="0">
                <a:solidFill>
                  <a:srgbClr val="000000"/>
                </a:solidFill>
              </a:rPr>
              <a:t>U</a:t>
            </a:r>
            <a:r>
              <a:rPr lang="zh-CN" altLang="zh-CN" sz="1400" dirty="0">
                <a:solidFill>
                  <a:srgbClr val="000000"/>
                </a:solidFill>
              </a:rPr>
              <a:t>中选取一个距离</a:t>
            </a:r>
            <a:r>
              <a:rPr lang="en-US" altLang="zh-CN" sz="1400" dirty="0">
                <a:solidFill>
                  <a:srgbClr val="000000"/>
                </a:solidFill>
              </a:rPr>
              <a:t>v</a:t>
            </a:r>
            <a:r>
              <a:rPr lang="zh-CN" altLang="zh-CN" sz="1400" dirty="0">
                <a:solidFill>
                  <a:srgbClr val="000000"/>
                </a:solidFill>
              </a:rPr>
              <a:t>最小的顶点</a:t>
            </a:r>
            <a:r>
              <a:rPr lang="en-US" altLang="zh-CN" sz="1400" dirty="0">
                <a:solidFill>
                  <a:srgbClr val="000000"/>
                </a:solidFill>
              </a:rPr>
              <a:t>k</a:t>
            </a:r>
            <a:r>
              <a:rPr lang="zh-CN" altLang="zh-CN" sz="1400" dirty="0">
                <a:solidFill>
                  <a:srgbClr val="000000"/>
                </a:solidFill>
              </a:rPr>
              <a:t>，把</a:t>
            </a:r>
            <a:r>
              <a:rPr lang="en-US" altLang="zh-CN" sz="1400" dirty="0">
                <a:solidFill>
                  <a:srgbClr val="000000"/>
                </a:solidFill>
              </a:rPr>
              <a:t>k</a:t>
            </a:r>
            <a:r>
              <a:rPr lang="zh-CN" altLang="zh-CN" sz="1400" dirty="0">
                <a:solidFill>
                  <a:srgbClr val="000000"/>
                </a:solidFill>
              </a:rPr>
              <a:t>加入</a:t>
            </a:r>
            <a:r>
              <a:rPr lang="en-US" altLang="zh-CN" sz="1400" dirty="0">
                <a:solidFill>
                  <a:srgbClr val="000000"/>
                </a:solidFill>
              </a:rPr>
              <a:t>S</a:t>
            </a:r>
            <a:r>
              <a:rPr lang="zh-CN" altLang="zh-CN" sz="1400" dirty="0">
                <a:solidFill>
                  <a:srgbClr val="000000"/>
                </a:solidFill>
              </a:rPr>
              <a:t>集合。</a:t>
            </a:r>
          </a:p>
          <a:p>
            <a:pPr lvl="1"/>
            <a:r>
              <a:rPr lang="zh-CN" altLang="zh-CN" sz="1400" dirty="0">
                <a:solidFill>
                  <a:srgbClr val="000000"/>
                </a:solidFill>
              </a:rPr>
              <a:t>以</a:t>
            </a:r>
            <a:r>
              <a:rPr lang="en-US" altLang="zh-CN" sz="1400" dirty="0">
                <a:solidFill>
                  <a:srgbClr val="000000"/>
                </a:solidFill>
              </a:rPr>
              <a:t>k</a:t>
            </a:r>
            <a:r>
              <a:rPr lang="zh-CN" altLang="zh-CN" sz="1400" dirty="0">
                <a:solidFill>
                  <a:srgbClr val="000000"/>
                </a:solidFill>
              </a:rPr>
              <a:t>为另一个原点，对</a:t>
            </a:r>
            <a:r>
              <a:rPr lang="en-US" altLang="zh-CN" sz="1400" dirty="0">
                <a:solidFill>
                  <a:srgbClr val="000000"/>
                </a:solidFill>
              </a:rPr>
              <a:t>U</a:t>
            </a:r>
            <a:r>
              <a:rPr lang="zh-CN" altLang="zh-CN" sz="1400" dirty="0">
                <a:solidFill>
                  <a:srgbClr val="000000"/>
                </a:solidFill>
              </a:rPr>
              <a:t>中每个顶点修改到原点的最短距离，若到</a:t>
            </a:r>
            <a:r>
              <a:rPr lang="en-US" altLang="zh-CN" sz="1400" dirty="0">
                <a:solidFill>
                  <a:srgbClr val="000000"/>
                </a:solidFill>
              </a:rPr>
              <a:t>k</a:t>
            </a:r>
            <a:r>
              <a:rPr lang="zh-CN" altLang="zh-CN" sz="1400" dirty="0">
                <a:solidFill>
                  <a:srgbClr val="000000"/>
                </a:solidFill>
              </a:rPr>
              <a:t>的距离小于到</a:t>
            </a:r>
            <a:r>
              <a:rPr lang="en-US" altLang="zh-CN" sz="1400" dirty="0">
                <a:solidFill>
                  <a:srgbClr val="000000"/>
                </a:solidFill>
              </a:rPr>
              <a:t>v</a:t>
            </a:r>
            <a:r>
              <a:rPr lang="zh-CN" altLang="zh-CN" sz="1400" dirty="0">
                <a:solidFill>
                  <a:srgbClr val="000000"/>
                </a:solidFill>
              </a:rPr>
              <a:t>的距离，则将原有的距离修改为更小的值。</a:t>
            </a:r>
          </a:p>
          <a:p>
            <a:pPr lvl="1"/>
            <a:r>
              <a:rPr lang="zh-CN" altLang="zh-CN" sz="1400" dirty="0">
                <a:solidFill>
                  <a:srgbClr val="000000"/>
                </a:solidFill>
              </a:rPr>
              <a:t>重复</a:t>
            </a:r>
            <a:r>
              <a:rPr lang="en-US" altLang="zh-CN" sz="1400" dirty="0">
                <a:solidFill>
                  <a:srgbClr val="000000"/>
                </a:solidFill>
              </a:rPr>
              <a:t>2</a:t>
            </a:r>
            <a:r>
              <a:rPr lang="zh-CN" altLang="zh-CN" sz="1400" dirty="0">
                <a:solidFill>
                  <a:srgbClr val="000000"/>
                </a:solidFill>
              </a:rPr>
              <a:t>、</a:t>
            </a:r>
            <a:r>
              <a:rPr lang="en-US" altLang="zh-CN" sz="1400" dirty="0">
                <a:solidFill>
                  <a:srgbClr val="000000"/>
                </a:solidFill>
              </a:rPr>
              <a:t>3</a:t>
            </a:r>
            <a:r>
              <a:rPr lang="zh-CN" altLang="zh-CN" sz="1400" dirty="0">
                <a:solidFill>
                  <a:srgbClr val="000000"/>
                </a:solidFill>
              </a:rPr>
              <a:t>步骤，直到所有顶点都加入</a:t>
            </a:r>
            <a:r>
              <a:rPr lang="en-US" altLang="zh-CN" sz="1400" dirty="0">
                <a:solidFill>
                  <a:srgbClr val="000000"/>
                </a:solidFill>
              </a:rPr>
              <a:t>S</a:t>
            </a:r>
            <a:r>
              <a:rPr lang="zh-CN" altLang="zh-CN" sz="1400" dirty="0" smtClean="0">
                <a:solidFill>
                  <a:srgbClr val="000000"/>
                </a:solidFill>
              </a:rPr>
              <a:t>集合</a:t>
            </a:r>
            <a:endParaRPr lang="en-US" altLang="zh-CN" sz="1400" dirty="0" smtClean="0">
              <a:solidFill>
                <a:srgbClr val="000000"/>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4742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知识图谱挖掘与计算</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859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b="1" dirty="0" smtClean="0">
                <a:solidFill>
                  <a:srgbClr val="000000"/>
                </a:solidFill>
              </a:rPr>
              <a:t>权威节点分析</a:t>
            </a:r>
            <a:r>
              <a:rPr lang="zh-CN" altLang="en-US" sz="1800" dirty="0">
                <a:solidFill>
                  <a:srgbClr val="000000"/>
                </a:solidFill>
              </a:rPr>
              <a:t>是从知识图谱中分析结点的权威性，从中发现权威结点。权威结点分析常用于社交网络权威人物或权威机构的发现。权威结点分析主要采用互投票方法的方式，其思想来源于</a:t>
            </a:r>
            <a:r>
              <a:rPr lang="en-US" altLang="zh-CN" sz="1800" dirty="0">
                <a:solidFill>
                  <a:srgbClr val="000000"/>
                </a:solidFill>
              </a:rPr>
              <a:t>PageRank</a:t>
            </a:r>
            <a:r>
              <a:rPr lang="zh-CN" altLang="en-US" sz="1800" dirty="0">
                <a:solidFill>
                  <a:srgbClr val="000000"/>
                </a:solidFill>
              </a:rPr>
              <a:t>思想</a:t>
            </a:r>
            <a:endParaRPr lang="en-US" altLang="zh-CN" sz="1800" dirty="0">
              <a:solidFill>
                <a:srgbClr val="000000"/>
              </a:solidFill>
            </a:endParaRPr>
          </a:p>
          <a:p>
            <a:r>
              <a:rPr lang="en-US" altLang="zh-CN" sz="1800" dirty="0">
                <a:solidFill>
                  <a:srgbClr val="000000"/>
                </a:solidFill>
              </a:rPr>
              <a:t>PageRank</a:t>
            </a:r>
            <a:r>
              <a:rPr lang="zh-CN" altLang="en-US" sz="1800" dirty="0">
                <a:solidFill>
                  <a:srgbClr val="000000"/>
                </a:solidFill>
              </a:rPr>
              <a:t>是指被越多的优质网页所指向的网页，具有更高的优质概率。如果两个网页存在链接指向，说明这两个网页是存在关联，因此可采用一个相关性的参数来衡量。页面的质量是一</a:t>
            </a:r>
            <a:r>
              <a:rPr lang="zh-CN" altLang="en-US" sz="1800" dirty="0" smtClean="0">
                <a:solidFill>
                  <a:srgbClr val="000000"/>
                </a:solidFill>
              </a:rPr>
              <a:t>个累计</a:t>
            </a:r>
            <a:r>
              <a:rPr lang="zh-CN" altLang="en-US" sz="1800" dirty="0">
                <a:solidFill>
                  <a:srgbClr val="000000"/>
                </a:solidFill>
              </a:rPr>
              <a:t>值，由所有指向此页面的链接通过递归算法计算得到。一 个页面拥有越多的被指向页面，那么它的优质度就更高，反之，网页优质度就越</a:t>
            </a:r>
            <a:r>
              <a:rPr lang="zh-CN" altLang="en-US" sz="1800" dirty="0" smtClean="0">
                <a:solidFill>
                  <a:srgbClr val="000000"/>
                </a:solidFill>
              </a:rPr>
              <a:t>低</a:t>
            </a:r>
            <a:endParaRPr lang="en-US" altLang="zh-CN" sz="1800" dirty="0" smtClean="0">
              <a:solidFill>
                <a:srgbClr val="000000"/>
              </a:solidFill>
            </a:endParaRPr>
          </a:p>
          <a:p>
            <a:r>
              <a:rPr lang="zh-CN" altLang="en-US" sz="1800" dirty="0">
                <a:solidFill>
                  <a:srgbClr val="000000"/>
                </a:solidFill>
              </a:rPr>
              <a:t>如果知识图谱的数据量非常庞大，为了降低算法开销，可采用分块式的方式来实现算法，先计算每个分块图的</a:t>
            </a:r>
            <a:r>
              <a:rPr lang="en-US" altLang="zh-CN" sz="1800" dirty="0">
                <a:solidFill>
                  <a:srgbClr val="000000"/>
                </a:solidFill>
              </a:rPr>
              <a:t>PageRank,</a:t>
            </a:r>
            <a:r>
              <a:rPr lang="zh-CN" altLang="en-US" sz="1800" dirty="0">
                <a:solidFill>
                  <a:srgbClr val="000000"/>
                </a:solidFill>
              </a:rPr>
              <a:t>根据各数据块之间的相关性，得到新图的</a:t>
            </a:r>
            <a:r>
              <a:rPr lang="en-US" altLang="zh-CN" sz="1800" dirty="0">
                <a:solidFill>
                  <a:srgbClr val="000000"/>
                </a:solidFill>
              </a:rPr>
              <a:t>PageRank, </a:t>
            </a:r>
            <a:r>
              <a:rPr lang="zh-CN" altLang="en-US" sz="1800" dirty="0">
                <a:solidFill>
                  <a:srgbClr val="000000"/>
                </a:solidFill>
              </a:rPr>
              <a:t>再反复迭代，分析权威</a:t>
            </a:r>
            <a:r>
              <a:rPr lang="zh-CN" altLang="en-US" sz="1800" dirty="0" smtClean="0">
                <a:solidFill>
                  <a:srgbClr val="000000"/>
                </a:solidFill>
              </a:rPr>
              <a:t>节点</a:t>
            </a:r>
            <a:endParaRPr lang="en-US" altLang="zh-CN" sz="1800" dirty="0" smtClean="0">
              <a:solidFill>
                <a:srgbClr val="000000"/>
              </a:solidFill>
            </a:endParaRPr>
          </a:p>
          <a:p>
            <a:r>
              <a:rPr lang="zh-CN" altLang="en-US" sz="1800" dirty="0" smtClean="0">
                <a:solidFill>
                  <a:srgbClr val="000000"/>
                </a:solidFill>
              </a:rPr>
              <a:t>权威节点分析还可采用基于结点属性及结点间关系的多特征方法，将节点属性和关系综合分析</a:t>
            </a:r>
            <a:endParaRPr lang="en-US" altLang="zh-CN" sz="1800" dirty="0">
              <a:solidFill>
                <a:srgbClr val="000000"/>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4742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知识图谱挖掘与计算</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12" name="矩形 3"/>
              <p:cNvSpPr>
                <a:spLocks noChangeArrowheads="1"/>
              </p:cNvSpPr>
              <p:nvPr/>
            </p:nvSpPr>
            <p:spPr bwMode="auto">
              <a:xfrm>
                <a:off x="596900" y="1000471"/>
                <a:ext cx="8045450" cy="3471720"/>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相似节点发现是指从知识图谱海量节结中，寻找与已知节点相似的结点，可基于结点进行属性计算以及关系计算。常常应用于企业寻找潜在客户、专利检索等</a:t>
                </a:r>
                <a:endParaRPr lang="en-US" altLang="zh-CN" sz="1800" dirty="0">
                  <a:solidFill>
                    <a:srgbClr val="000000"/>
                  </a:solidFill>
                </a:endParaRPr>
              </a:p>
              <a:p>
                <a:r>
                  <a:rPr lang="zh-CN" altLang="zh-CN" sz="1800" dirty="0">
                    <a:solidFill>
                      <a:srgbClr val="000000"/>
                    </a:solidFill>
                  </a:rPr>
                  <a:t>假定一个无向图</a:t>
                </a:r>
                <a:r>
                  <a:rPr lang="en-US" altLang="zh-CN" sz="1800" dirty="0">
                    <a:solidFill>
                      <a:srgbClr val="000000"/>
                    </a:solidFill>
                  </a:rPr>
                  <a:t>G= (V,E,M)</a:t>
                </a:r>
                <a:r>
                  <a:rPr lang="zh-CN" altLang="zh-CN" sz="1800" dirty="0">
                    <a:solidFill>
                      <a:srgbClr val="000000"/>
                    </a:solidFill>
                  </a:rPr>
                  <a:t>，</a:t>
                </a:r>
                <a:r>
                  <a:rPr lang="en-US" altLang="zh-CN" sz="1800" dirty="0">
                    <a:solidFill>
                      <a:srgbClr val="000000"/>
                    </a:solidFill>
                  </a:rPr>
                  <a:t>V</a:t>
                </a:r>
                <a:r>
                  <a:rPr lang="zh-CN" altLang="zh-CN" sz="1800" dirty="0">
                    <a:solidFill>
                      <a:srgbClr val="000000"/>
                    </a:solidFill>
                  </a:rPr>
                  <a:t>中结点总数为</a:t>
                </a:r>
                <a:r>
                  <a:rPr lang="en-US" altLang="zh-CN" sz="1800" dirty="0">
                    <a:solidFill>
                      <a:srgbClr val="000000"/>
                    </a:solidFill>
                  </a:rPr>
                  <a:t>N</a:t>
                </a:r>
                <a:r>
                  <a:rPr lang="zh-CN" altLang="zh-CN" sz="1800" dirty="0">
                    <a:solidFill>
                      <a:srgbClr val="000000"/>
                    </a:solidFill>
                  </a:rPr>
                  <a:t>，</a:t>
                </a:r>
                <a14:m>
                  <m:oMath xmlns:m="http://schemas.openxmlformats.org/officeDocument/2006/math">
                    <m:r>
                      <m:rPr>
                        <m:sty m:val="p"/>
                      </m:rPr>
                      <a:rPr lang="en-US" altLang="zh-CN" sz="1800">
                        <a:solidFill>
                          <a:srgbClr val="000000"/>
                        </a:solidFill>
                        <a:latin typeface="Cambria Math" panose="02040503050406030204" pitchFamily="18" charset="0"/>
                      </a:rPr>
                      <m:t>M</m:t>
                    </m:r>
                    <m:r>
                      <a:rPr lang="en-US" altLang="zh-CN" sz="1800">
                        <a:solidFill>
                          <a:srgbClr val="000000"/>
                        </a:solidFill>
                        <a:latin typeface="Cambria Math" panose="02040503050406030204" pitchFamily="18" charset="0"/>
                      </a:rPr>
                      <m:t> ={</m:t>
                    </m:r>
                    <m:sSub>
                      <m:sSubPr>
                        <m:ctrlPr>
                          <a:rPr lang="zh-CN" altLang="zh-CN" sz="1800" i="1">
                            <a:solidFill>
                              <a:srgbClr val="000000"/>
                            </a:solidFill>
                            <a:latin typeface="Cambria Math" panose="02040503050406030204" pitchFamily="18" charset="0"/>
                          </a:rPr>
                        </m:ctrlPr>
                      </m:sSubPr>
                      <m:e>
                        <m:r>
                          <m:rPr>
                            <m:sty m:val="p"/>
                          </m:rPr>
                          <a:rPr lang="en-US" altLang="zh-CN" sz="1800">
                            <a:solidFill>
                              <a:srgbClr val="000000"/>
                            </a:solidFill>
                            <a:latin typeface="Cambria Math" panose="02040503050406030204" pitchFamily="18" charset="0"/>
                          </a:rPr>
                          <m:t>a</m:t>
                        </m:r>
                      </m:e>
                      <m:sub>
                        <m:r>
                          <a:rPr lang="en-US" altLang="zh-CN" sz="1800">
                            <a:solidFill>
                              <a:srgbClr val="000000"/>
                            </a:solidFill>
                            <a:latin typeface="Cambria Math" panose="02040503050406030204" pitchFamily="18" charset="0"/>
                          </a:rPr>
                          <m:t>1</m:t>
                        </m:r>
                      </m:sub>
                    </m:sSub>
                    <m:r>
                      <a:rPr lang="en-US" altLang="zh-CN" sz="1800">
                        <a:solidFill>
                          <a:srgbClr val="000000"/>
                        </a:solidFill>
                        <a:latin typeface="Cambria Math" panose="02040503050406030204" pitchFamily="18" charset="0"/>
                      </a:rPr>
                      <m:t>,..,</m:t>
                    </m:r>
                    <m:sSub>
                      <m:sSubPr>
                        <m:ctrlPr>
                          <a:rPr lang="zh-CN" altLang="zh-CN" sz="1800" i="1">
                            <a:solidFill>
                              <a:srgbClr val="000000"/>
                            </a:solidFill>
                            <a:latin typeface="Cambria Math" panose="02040503050406030204" pitchFamily="18" charset="0"/>
                          </a:rPr>
                        </m:ctrlPr>
                      </m:sSubPr>
                      <m:e>
                        <m:r>
                          <m:rPr>
                            <m:sty m:val="p"/>
                          </m:rPr>
                          <a:rPr lang="en-US" altLang="zh-CN" sz="1800">
                            <a:solidFill>
                              <a:srgbClr val="000000"/>
                            </a:solidFill>
                            <a:latin typeface="Cambria Math" panose="02040503050406030204" pitchFamily="18" charset="0"/>
                          </a:rPr>
                          <m:t>a</m:t>
                        </m:r>
                      </m:e>
                      <m:sub>
                        <m:r>
                          <m:rPr>
                            <m:sty m:val="p"/>
                          </m:rPr>
                          <a:rPr lang="en-US" altLang="zh-CN" sz="1800">
                            <a:solidFill>
                              <a:srgbClr val="000000"/>
                            </a:solidFill>
                            <a:latin typeface="Cambria Math" panose="02040503050406030204" pitchFamily="18" charset="0"/>
                          </a:rPr>
                          <m:t>m</m:t>
                        </m:r>
                      </m:sub>
                    </m:sSub>
                    <m:r>
                      <a:rPr lang="en-US" altLang="zh-CN" sz="1800">
                        <a:solidFill>
                          <a:srgbClr val="000000"/>
                        </a:solidFill>
                        <a:latin typeface="Cambria Math" panose="02040503050406030204" pitchFamily="18" charset="0"/>
                      </a:rPr>
                      <m:t>}</m:t>
                    </m:r>
                  </m:oMath>
                </a14:m>
                <a:r>
                  <a:rPr lang="zh-CN" altLang="zh-CN" sz="1800" dirty="0">
                    <a:solidFill>
                      <a:srgbClr val="000000"/>
                    </a:solidFill>
                  </a:rPr>
                  <a:t>，其中</a:t>
                </a:r>
                <a14:m>
                  <m:oMath xmlns:m="http://schemas.openxmlformats.org/officeDocument/2006/math">
                    <m:sSub>
                      <m:sSubPr>
                        <m:ctrlPr>
                          <a:rPr lang="zh-CN" altLang="zh-CN" sz="1800" i="1">
                            <a:solidFill>
                              <a:srgbClr val="000000"/>
                            </a:solidFill>
                            <a:latin typeface="Cambria Math" panose="02040503050406030204" pitchFamily="18" charset="0"/>
                          </a:rPr>
                        </m:ctrlPr>
                      </m:sSubPr>
                      <m:e>
                        <m:r>
                          <m:rPr>
                            <m:sty m:val="p"/>
                          </m:rPr>
                          <a:rPr lang="en-US" altLang="zh-CN" sz="1800">
                            <a:solidFill>
                              <a:srgbClr val="000000"/>
                            </a:solidFill>
                            <a:latin typeface="Cambria Math" panose="02040503050406030204" pitchFamily="18" charset="0"/>
                          </a:rPr>
                          <m:t>a</m:t>
                        </m:r>
                      </m:e>
                      <m:sub>
                        <m:r>
                          <m:rPr>
                            <m:sty m:val="p"/>
                          </m:rPr>
                          <a:rPr lang="en-US" altLang="zh-CN" sz="1800">
                            <a:solidFill>
                              <a:srgbClr val="000000"/>
                            </a:solidFill>
                            <a:latin typeface="Cambria Math" panose="02040503050406030204" pitchFamily="18" charset="0"/>
                          </a:rPr>
                          <m:t>i</m:t>
                        </m:r>
                      </m:sub>
                    </m:sSub>
                  </m:oMath>
                </a14:m>
                <a:r>
                  <a:rPr lang="zh-CN" altLang="zh-CN" sz="1800" dirty="0">
                    <a:solidFill>
                      <a:srgbClr val="000000"/>
                    </a:solidFill>
                  </a:rPr>
                  <a:t>是结点关联属性的</a:t>
                </a:r>
                <a:r>
                  <a:rPr lang="en-US" altLang="zh-CN" sz="1800" dirty="0">
                    <a:solidFill>
                      <a:srgbClr val="000000"/>
                    </a:solidFill>
                  </a:rPr>
                  <a:t>m</a:t>
                </a:r>
                <a:r>
                  <a:rPr lang="zh-CN" altLang="zh-CN" sz="1800" dirty="0">
                    <a:solidFill>
                      <a:srgbClr val="000000"/>
                    </a:solidFill>
                  </a:rPr>
                  <a:t>个取值。在原始图</a:t>
                </a:r>
                <a:r>
                  <a:rPr lang="en-US" altLang="zh-CN" sz="1800" dirty="0">
                    <a:solidFill>
                      <a:srgbClr val="000000"/>
                    </a:solidFill>
                  </a:rPr>
                  <a:t>G</a:t>
                </a:r>
                <a:r>
                  <a:rPr lang="zh-CN" altLang="zh-CN" sz="1800" dirty="0">
                    <a:solidFill>
                      <a:srgbClr val="000000"/>
                    </a:solidFill>
                  </a:rPr>
                  <a:t>中加入属性结点和属性边构造属性扩展图，针对属性扩展图</a:t>
                </a:r>
                <a:r>
                  <a:rPr lang="en-US" altLang="zh-CN" sz="1800" dirty="0">
                    <a:solidFill>
                      <a:srgbClr val="000000"/>
                    </a:solidFill>
                  </a:rPr>
                  <a:t>G'=( V', E',M),</a:t>
                </a:r>
                <a:r>
                  <a:rPr lang="zh-CN" altLang="zh-CN" sz="1800" dirty="0">
                    <a:solidFill>
                      <a:srgbClr val="000000"/>
                    </a:solidFill>
                  </a:rPr>
                  <a:t>使用基于结构情境的相似度计算方法</a:t>
                </a:r>
                <a:r>
                  <a:rPr lang="en-US" altLang="zh-CN" sz="1800" dirty="0">
                    <a:solidFill>
                      <a:srgbClr val="000000"/>
                    </a:solidFill>
                  </a:rPr>
                  <a:t>,</a:t>
                </a:r>
                <a:r>
                  <a:rPr lang="zh-CN" altLang="zh-CN" sz="1800" dirty="0">
                    <a:solidFill>
                      <a:srgbClr val="000000"/>
                    </a:solidFill>
                  </a:rPr>
                  <a:t>计算每个结构结点的结构相似度，属性边的加入会使得具有同一属性的结点之间的相似度增大，对于每个属性结点，计算其到所有与之相连的结构结点的转移概率，并将此转移概率与结点的结构相似度相结合计算出最终的结点相似度，最后使用改进的</a:t>
                </a:r>
                <a:r>
                  <a:rPr lang="en-US" altLang="zh-CN" sz="1800" dirty="0">
                    <a:solidFill>
                      <a:srgbClr val="000000"/>
                    </a:solidFill>
                  </a:rPr>
                  <a:t>K-means</a:t>
                </a:r>
                <a:r>
                  <a:rPr lang="zh-CN" altLang="zh-CN" sz="1800" dirty="0">
                    <a:solidFill>
                      <a:srgbClr val="000000"/>
                    </a:solidFill>
                  </a:rPr>
                  <a:t>聚类算法在结点相似度的基础上对结点进行聚类，求得最终结构。其中聚类初始中心点的选取遵循最大最小原则。具体步骤如下</a:t>
                </a:r>
                <a:r>
                  <a:rPr lang="zh-CN" altLang="zh-CN" sz="1800" dirty="0" smtClean="0">
                    <a:solidFill>
                      <a:srgbClr val="000000"/>
                    </a:solidFill>
                  </a:rPr>
                  <a:t>：</a:t>
                </a:r>
                <a:endParaRPr lang="zh-CN" altLang="zh-CN" sz="1800" dirty="0">
                  <a:solidFill>
                    <a:srgbClr val="000000"/>
                  </a:solidFill>
                </a:endParaRPr>
              </a:p>
            </p:txBody>
          </p:sp>
        </mc:Choice>
        <mc:Fallback xmlns="">
          <p:sp>
            <p:nvSpPr>
              <p:cNvPr id="12" name="矩形 3"/>
              <p:cNvSpPr>
                <a:spLocks noRot="1" noChangeAspect="1" noMove="1" noResize="1" noEditPoints="1" noAdjustHandles="1" noChangeArrowheads="1" noChangeShapeType="1" noTextEdit="1"/>
              </p:cNvSpPr>
              <p:nvPr/>
            </p:nvSpPr>
            <p:spPr bwMode="auto">
              <a:xfrm>
                <a:off x="596900" y="1000471"/>
                <a:ext cx="8045450" cy="3471720"/>
              </a:xfrm>
              <a:prstGeom prst="rect">
                <a:avLst/>
              </a:prstGeom>
              <a:blipFill rotWithShape="1">
                <a:blip r:embed="rId2"/>
                <a:stretch>
                  <a:fillRect l="-530" t="-877" r="-455" b="-1228"/>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endParaRPr lang="zh-CN" altLang="en-US">
                  <a:noFill/>
                </a:endParaRPr>
              </a:p>
            </p:txBody>
          </p:sp>
        </mc:Fallback>
      </mc:AlternateContent>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4742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知识图谱的构建过程</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知识图谱有</a:t>
            </a:r>
            <a:r>
              <a:rPr lang="zh-CN" altLang="en-US" sz="1800" dirty="0">
                <a:solidFill>
                  <a:srgbClr val="000000"/>
                </a:solidFill>
              </a:rPr>
              <a:t>自顶向下和自成向上两种构建方式。自顶向下的方式需要专家手工编辑形成数据模式，而自底向上的构建，则是借助一定的技术手段， 基于行业现有标准，从公开采集的数据中提取出资源模式进行映射，选择其中置信度较高的新模式，经人工审核之后，加入到知识库中。这个过程需要随时间不断更新循环，根据知识获取的逻辑，这步骤包含</a:t>
            </a:r>
            <a:r>
              <a:rPr lang="zh-CN" altLang="en-US" sz="1800" dirty="0" smtClean="0">
                <a:solidFill>
                  <a:srgbClr val="000000"/>
                </a:solidFill>
              </a:rPr>
              <a:t>三个阶段：信息</a:t>
            </a:r>
            <a:r>
              <a:rPr lang="zh-CN" altLang="en-US" sz="1800" dirty="0">
                <a:solidFill>
                  <a:srgbClr val="000000"/>
                </a:solidFill>
              </a:rPr>
              <a:t>抽取、知识融合以及知识加工</a:t>
            </a:r>
            <a:endParaRPr lang="zh-CN" altLang="zh-CN" sz="1800" dirty="0">
              <a:solidFill>
                <a:srgbClr val="000000"/>
              </a:solidFill>
            </a:endParaRPr>
          </a:p>
        </p:txBody>
      </p:sp>
      <p:pic>
        <p:nvPicPr>
          <p:cNvPr id="2" name="图片 1"/>
          <p:cNvPicPr>
            <a:picLocks noChangeAspect="1"/>
          </p:cNvPicPr>
          <p:nvPr/>
        </p:nvPicPr>
        <p:blipFill>
          <a:blip r:embed="rId2"/>
          <a:stretch>
            <a:fillRect/>
          </a:stretch>
        </p:blipFill>
        <p:spPr>
          <a:xfrm>
            <a:off x="6019800" y="2754797"/>
            <a:ext cx="1968796" cy="1944565"/>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4742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知识图谱的构建过程</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78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zh-CN" sz="1800" dirty="0">
                <a:solidFill>
                  <a:srgbClr val="000000"/>
                </a:solidFill>
              </a:rPr>
              <a:t>下面以电商领域知识图谱构建为例，介绍知识图谱的一般构建过程。</a:t>
            </a:r>
          </a:p>
          <a:p>
            <a:pPr lvl="1"/>
            <a:r>
              <a:rPr lang="zh-CN" altLang="zh-CN" sz="1400" dirty="0" smtClean="0">
                <a:solidFill>
                  <a:srgbClr val="000000"/>
                </a:solidFill>
              </a:rPr>
              <a:t>确定</a:t>
            </a:r>
            <a:r>
              <a:rPr lang="zh-CN" altLang="zh-CN" sz="1400" dirty="0">
                <a:solidFill>
                  <a:srgbClr val="000000"/>
                </a:solidFill>
              </a:rPr>
              <a:t>领域本体，一个本体描述的是一个特定的领域。例如要描述的领域是“电商”。</a:t>
            </a:r>
          </a:p>
          <a:p>
            <a:pPr lvl="1"/>
            <a:r>
              <a:rPr lang="zh-CN" altLang="zh-CN" sz="1400" dirty="0" smtClean="0">
                <a:solidFill>
                  <a:srgbClr val="000000"/>
                </a:solidFill>
              </a:rPr>
              <a:t>列举</a:t>
            </a:r>
            <a:r>
              <a:rPr lang="zh-CN" altLang="zh-CN" sz="1400" dirty="0">
                <a:solidFill>
                  <a:srgbClr val="000000"/>
                </a:solidFill>
              </a:rPr>
              <a:t>领域内的术语集合，指定领域中的一组重要概念。例如，要描述“电商”这个领域，可以列举出“商品”、“卖家”、“买家”、“厂家”等概念。</a:t>
            </a:r>
          </a:p>
          <a:p>
            <a:pPr lvl="1"/>
            <a:r>
              <a:rPr lang="zh-CN" altLang="zh-CN" sz="1400" dirty="0" smtClean="0">
                <a:solidFill>
                  <a:srgbClr val="000000"/>
                </a:solidFill>
              </a:rPr>
              <a:t>确认</a:t>
            </a:r>
            <a:r>
              <a:rPr lang="zh-CN" altLang="zh-CN" sz="1400" dirty="0">
                <a:solidFill>
                  <a:srgbClr val="000000"/>
                </a:solidFill>
              </a:rPr>
              <a:t>基本术语之间的关系，包括分类、类间层次结构和属性等。即确定概念之后，再确定这些概念之间的关系，例如并列关系、包含关系和关联关系等，“平台”与“卖家”是包含关系。</a:t>
            </a:r>
          </a:p>
          <a:p>
            <a:pPr lvl="1"/>
            <a:r>
              <a:rPr lang="zh-CN" altLang="zh-CN" sz="1400" dirty="0" smtClean="0">
                <a:solidFill>
                  <a:srgbClr val="000000"/>
                </a:solidFill>
              </a:rPr>
              <a:t>添加</a:t>
            </a:r>
            <a:r>
              <a:rPr lang="zh-CN" altLang="zh-CN" sz="1400" dirty="0">
                <a:solidFill>
                  <a:srgbClr val="000000"/>
                </a:solidFill>
              </a:rPr>
              <a:t>约束规则，包括属性约束（例如商品品牌、大小和重量等）、值约束（例如，只有卖家才可以发布商品）等。</a:t>
            </a:r>
          </a:p>
          <a:p>
            <a:pPr lvl="1"/>
            <a:r>
              <a:rPr lang="zh-CN" altLang="zh-CN" sz="1400" dirty="0" smtClean="0">
                <a:solidFill>
                  <a:srgbClr val="000000"/>
                </a:solidFill>
              </a:rPr>
              <a:t>定义</a:t>
            </a:r>
            <a:r>
              <a:rPr lang="zh-CN" altLang="zh-CN" sz="1400" dirty="0">
                <a:solidFill>
                  <a:srgbClr val="000000"/>
                </a:solidFill>
              </a:rPr>
              <a:t>实例，将具体的实例信息导入到之前建立的结构中，形成</a:t>
            </a:r>
            <a:r>
              <a:rPr lang="zh-CN" altLang="zh-CN" sz="1400" dirty="0" smtClean="0">
                <a:solidFill>
                  <a:srgbClr val="000000"/>
                </a:solidFill>
              </a:rPr>
              <a:t>知识库</a:t>
            </a:r>
            <a:endParaRPr lang="zh-CN" altLang="zh-CN" sz="1400" dirty="0">
              <a:solidFill>
                <a:srgbClr val="000000"/>
              </a:solidFill>
            </a:endParaRPr>
          </a:p>
          <a:p>
            <a:pPr lvl="1"/>
            <a:r>
              <a:rPr lang="zh-CN" altLang="zh-CN" sz="1400" dirty="0" smtClean="0">
                <a:solidFill>
                  <a:srgbClr val="000000"/>
                </a:solidFill>
              </a:rPr>
              <a:t>检查</a:t>
            </a:r>
            <a:r>
              <a:rPr lang="zh-CN" altLang="zh-CN" sz="1400" dirty="0">
                <a:solidFill>
                  <a:srgbClr val="000000"/>
                </a:solidFill>
              </a:rPr>
              <a:t>和验证，通过对本体自身的不一致和置入本体的实例集进行一致性检查</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2" y="384473"/>
            <a:ext cx="2572067" cy="461665"/>
          </a:xfrm>
          <a:prstGeom prst="rect">
            <a:avLst/>
          </a:prstGeom>
          <a:solidFill>
            <a:srgbClr val="FF6600"/>
          </a:solidFill>
          <a:ln>
            <a:noFill/>
          </a:ln>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r>
              <a:rPr kumimoji="0" lang="zh-CN" altLang="en-US" sz="2400" dirty="0">
                <a:solidFill>
                  <a:schemeClr val="bg1"/>
                </a:solidFill>
                <a:latin typeface="微软雅黑" panose="020B0503020204020204" pitchFamily="34" charset="-122"/>
                <a:ea typeface="微软雅黑" panose="020B0503020204020204" pitchFamily="34" charset="-122"/>
              </a:rPr>
              <a:t>知识</a:t>
            </a:r>
            <a:r>
              <a:rPr kumimoji="0" lang="zh-CN" altLang="en-US" sz="2400" dirty="0" smtClean="0">
                <a:solidFill>
                  <a:schemeClr val="bg1"/>
                </a:solidFill>
                <a:latin typeface="微软雅黑" panose="020B0503020204020204" pitchFamily="34" charset="-122"/>
                <a:ea typeface="微软雅黑" panose="020B0503020204020204" pitchFamily="34" charset="-122"/>
              </a:rPr>
              <a:t>图谱的应用</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2" name="矩形 3"/>
          <p:cNvSpPr>
            <a:spLocks noChangeArrowheads="1"/>
          </p:cNvSpPr>
          <p:nvPr/>
        </p:nvSpPr>
        <p:spPr bwMode="auto">
          <a:xfrm>
            <a:off x="596900" y="1000471"/>
            <a:ext cx="8045450" cy="2751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t>知识</a:t>
            </a:r>
            <a:r>
              <a:rPr lang="zh-CN" altLang="en-US" sz="1800" dirty="0"/>
              <a:t>图谱的应用非常广泛，特别适合于智能客服、金融、公安、航空和医疗等“知识密集型”</a:t>
            </a:r>
            <a:r>
              <a:rPr lang="zh-CN" altLang="en-US" sz="1800" dirty="0" smtClean="0"/>
              <a:t>领域</a:t>
            </a:r>
            <a:endParaRPr lang="en-US" altLang="zh-CN" sz="1800" dirty="0" smtClean="0"/>
          </a:p>
          <a:p>
            <a:r>
              <a:rPr lang="zh-CN" altLang="en-US" sz="1800" dirty="0" smtClean="0"/>
              <a:t>很多</a:t>
            </a:r>
            <a:r>
              <a:rPr lang="zh-CN" altLang="en-US" sz="1800" dirty="0"/>
              <a:t>金融公司构建了金融知识库对金融知识进行集成与管理，并辅助金融专家进行风控控制和欺诈识别</a:t>
            </a:r>
            <a:r>
              <a:rPr lang="zh-CN" altLang="en-US" sz="1800" dirty="0" smtClean="0"/>
              <a:t>等</a:t>
            </a:r>
            <a:endParaRPr lang="en-US" altLang="zh-CN" sz="1800" dirty="0" smtClean="0"/>
          </a:p>
          <a:p>
            <a:r>
              <a:rPr lang="zh-CN" altLang="en-US" sz="1800" dirty="0" smtClean="0"/>
              <a:t>生物医学</a:t>
            </a:r>
            <a:r>
              <a:rPr lang="zh-CN" altLang="en-US" sz="1800" dirty="0"/>
              <a:t>专家通过集成和分析大规模的生物医学知识图谱，辅助其进行药物</a:t>
            </a:r>
            <a:r>
              <a:rPr lang="zh-CN" altLang="en-US" sz="1800" dirty="0" smtClean="0"/>
              <a:t>发现</a:t>
            </a:r>
            <a:endParaRPr lang="en-US" altLang="zh-CN" sz="1800" dirty="0" smtClean="0"/>
          </a:p>
          <a:p>
            <a:r>
              <a:rPr lang="zh-CN" altLang="en-US" sz="1800" dirty="0" smtClean="0"/>
              <a:t>在</a:t>
            </a:r>
            <a:r>
              <a:rPr lang="zh-CN" altLang="en-US" sz="1800" dirty="0"/>
              <a:t>公安领城中，对人员、位置、事件和社交关系等信息应用知识图请可以及时发现热点事件的发展、传播与关键点，提早做出感知和识别，从而实现预防</a:t>
            </a:r>
            <a:r>
              <a:rPr lang="zh-CN" altLang="en-US" sz="1800" dirty="0" smtClean="0"/>
              <a:t>犯罪</a:t>
            </a:r>
            <a:endParaRPr lang="en-US" altLang="zh-CN" sz="1800" dirty="0" smtClean="0"/>
          </a:p>
        </p:txBody>
      </p:sp>
    </p:spTree>
  </p:cSld>
  <p:clrMapOvr>
    <a:masterClrMapping/>
  </p:clrMapOvr>
  <p:transition spd="slow">
    <p:push/>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zh-CN" sz="1800" dirty="0">
                <a:solidFill>
                  <a:srgbClr val="000000"/>
                </a:solidFill>
              </a:rPr>
              <a:t>企业</a:t>
            </a:r>
            <a:r>
              <a:rPr lang="en-US" altLang="zh-CN" sz="1800" dirty="0">
                <a:solidFill>
                  <a:srgbClr val="000000"/>
                </a:solidFill>
              </a:rPr>
              <a:t>A</a:t>
            </a:r>
            <a:r>
              <a:rPr lang="zh-CN" altLang="zh-CN" sz="1800" dirty="0">
                <a:solidFill>
                  <a:srgbClr val="000000"/>
                </a:solidFill>
              </a:rPr>
              <a:t>关联族谱的数据结构</a:t>
            </a:r>
          </a:p>
        </p:txBody>
      </p:sp>
      <p:grpSp>
        <p:nvGrpSpPr>
          <p:cNvPr id="29" name="Canvas 550"/>
          <p:cNvGrpSpPr/>
          <p:nvPr/>
        </p:nvGrpSpPr>
        <p:grpSpPr>
          <a:xfrm>
            <a:off x="2806603" y="1668836"/>
            <a:ext cx="2715260" cy="2812415"/>
            <a:chOff x="0" y="0"/>
            <a:chExt cx="2715260" cy="2812415"/>
          </a:xfrm>
        </p:grpSpPr>
        <p:sp>
          <p:nvSpPr>
            <p:cNvPr id="30" name="矩形 29"/>
            <p:cNvSpPr/>
            <p:nvPr/>
          </p:nvSpPr>
          <p:spPr>
            <a:xfrm>
              <a:off x="0" y="0"/>
              <a:ext cx="2715260" cy="2812415"/>
            </a:xfrm>
            <a:prstGeom prst="rect">
              <a:avLst/>
            </a:prstGeom>
            <a:noFill/>
            <a:ln>
              <a:noFill/>
            </a:ln>
          </p:spPr>
        </p:sp>
        <p:grpSp>
          <p:nvGrpSpPr>
            <p:cNvPr id="31" name="Group 1078"/>
            <p:cNvGrpSpPr/>
            <p:nvPr/>
          </p:nvGrpSpPr>
          <p:grpSpPr bwMode="auto">
            <a:xfrm>
              <a:off x="111874" y="45774"/>
              <a:ext cx="2533013" cy="2731133"/>
              <a:chOff x="4245" y="6870"/>
              <a:chExt cx="3990" cy="4300"/>
            </a:xfrm>
          </p:grpSpPr>
          <p:sp>
            <p:nvSpPr>
              <p:cNvPr id="40" name="Text Box 1079"/>
              <p:cNvSpPr txBox="1"/>
              <p:nvPr/>
            </p:nvSpPr>
            <p:spPr bwMode="auto">
              <a:xfrm>
                <a:off x="4995" y="9730"/>
                <a:ext cx="1110" cy="510"/>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en-US" sz="1050" b="1" kern="100">
                    <a:effectLst/>
                    <a:latin typeface="宋体" panose="02010600030101010101" pitchFamily="2" charset="-122"/>
                    <a:ea typeface="宋体" panose="02010600030101010101" pitchFamily="2" charset="-122"/>
                    <a:cs typeface="Times New Roman" panose="02020603050405020304" pitchFamily="18" charset="0"/>
                  </a:rPr>
                  <a:t>A</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41" name="Text Box 1080"/>
              <p:cNvSpPr txBox="1"/>
              <p:nvPr/>
            </p:nvSpPr>
            <p:spPr bwMode="auto">
              <a:xfrm>
                <a:off x="4245" y="8890"/>
                <a:ext cx="1080" cy="495"/>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b</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42" name="Text Box 1081"/>
              <p:cNvSpPr txBox="1"/>
              <p:nvPr/>
            </p:nvSpPr>
            <p:spPr bwMode="auto">
              <a:xfrm>
                <a:off x="5715" y="8890"/>
                <a:ext cx="1080" cy="495"/>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C</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43" name="Text Box 1082"/>
              <p:cNvSpPr txBox="1"/>
              <p:nvPr/>
            </p:nvSpPr>
            <p:spPr bwMode="auto">
              <a:xfrm>
                <a:off x="4995" y="7905"/>
                <a:ext cx="1080" cy="495"/>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D</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44" name="Text Box 1083"/>
              <p:cNvSpPr txBox="1"/>
              <p:nvPr/>
            </p:nvSpPr>
            <p:spPr bwMode="auto">
              <a:xfrm>
                <a:off x="6465" y="7905"/>
                <a:ext cx="1080" cy="495"/>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e</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45" name="Text Box 1084"/>
              <p:cNvSpPr txBox="1"/>
              <p:nvPr/>
            </p:nvSpPr>
            <p:spPr bwMode="auto">
              <a:xfrm>
                <a:off x="5025" y="6870"/>
                <a:ext cx="1080" cy="495"/>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f</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cxnSp>
            <p:nvCxnSpPr>
              <p:cNvPr id="46" name="AutoShape 1085"/>
              <p:cNvCxnSpPr/>
              <p:nvPr/>
            </p:nvCxnSpPr>
            <p:spPr bwMode="auto">
              <a:xfrm>
                <a:off x="5565" y="7365"/>
                <a:ext cx="0" cy="540"/>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cxnSp>
            <p:nvCxnSpPr>
              <p:cNvPr id="47" name="AutoShape 1086"/>
              <p:cNvCxnSpPr/>
              <p:nvPr/>
            </p:nvCxnSpPr>
            <p:spPr bwMode="auto">
              <a:xfrm flipH="1">
                <a:off x="6075" y="8190"/>
                <a:ext cx="390" cy="0"/>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cxnSp>
            <p:nvCxnSpPr>
              <p:cNvPr id="48" name="AutoShape 1087"/>
              <p:cNvCxnSpPr/>
              <p:nvPr/>
            </p:nvCxnSpPr>
            <p:spPr bwMode="auto">
              <a:xfrm>
                <a:off x="5565" y="8410"/>
                <a:ext cx="705" cy="480"/>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cxnSp>
            <p:nvCxnSpPr>
              <p:cNvPr id="49" name="AutoShape 1088"/>
              <p:cNvCxnSpPr/>
              <p:nvPr/>
            </p:nvCxnSpPr>
            <p:spPr bwMode="auto">
              <a:xfrm flipH="1">
                <a:off x="6270" y="8410"/>
                <a:ext cx="735" cy="480"/>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cxnSp>
            <p:nvCxnSpPr>
              <p:cNvPr id="50" name="AutoShape 1089"/>
              <p:cNvCxnSpPr/>
              <p:nvPr/>
            </p:nvCxnSpPr>
            <p:spPr bwMode="auto">
              <a:xfrm>
                <a:off x="4800" y="9385"/>
                <a:ext cx="765" cy="345"/>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cxnSp>
            <p:nvCxnSpPr>
              <p:cNvPr id="51" name="AutoShape 1090"/>
              <p:cNvCxnSpPr/>
              <p:nvPr/>
            </p:nvCxnSpPr>
            <p:spPr bwMode="auto">
              <a:xfrm flipH="1">
                <a:off x="5565" y="9385"/>
                <a:ext cx="705" cy="345"/>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sp>
            <p:nvSpPr>
              <p:cNvPr id="52" name="Text Box 1091"/>
              <p:cNvSpPr txBox="1"/>
              <p:nvPr/>
            </p:nvSpPr>
            <p:spPr bwMode="auto">
              <a:xfrm>
                <a:off x="7155" y="8890"/>
                <a:ext cx="1080" cy="495"/>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i</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53" name="Text Box 1092"/>
              <p:cNvSpPr txBox="1"/>
              <p:nvPr/>
            </p:nvSpPr>
            <p:spPr bwMode="auto">
              <a:xfrm>
                <a:off x="5025" y="10675"/>
                <a:ext cx="1080" cy="495"/>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G</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cxnSp>
            <p:nvCxnSpPr>
              <p:cNvPr id="54" name="AutoShape 1093"/>
              <p:cNvCxnSpPr/>
              <p:nvPr/>
            </p:nvCxnSpPr>
            <p:spPr bwMode="auto">
              <a:xfrm flipH="1">
                <a:off x="5715" y="9385"/>
                <a:ext cx="1965" cy="345"/>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cxnSp>
            <p:nvCxnSpPr>
              <p:cNvPr id="55" name="AutoShape 1094"/>
              <p:cNvCxnSpPr/>
              <p:nvPr/>
            </p:nvCxnSpPr>
            <p:spPr bwMode="auto">
              <a:xfrm>
                <a:off x="5565" y="10240"/>
                <a:ext cx="0" cy="435"/>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grpSp>
        <p:sp>
          <p:nvSpPr>
            <p:cNvPr id="32" name="Text Box 1972"/>
            <p:cNvSpPr txBox="1"/>
            <p:nvPr/>
          </p:nvSpPr>
          <p:spPr bwMode="auto">
            <a:xfrm>
              <a:off x="729096" y="2146992"/>
              <a:ext cx="599440" cy="325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投资</a:t>
              </a:r>
            </a:p>
          </p:txBody>
        </p:sp>
        <p:sp>
          <p:nvSpPr>
            <p:cNvPr id="33" name="Text Box 1973"/>
            <p:cNvSpPr txBox="1"/>
            <p:nvPr/>
          </p:nvSpPr>
          <p:spPr bwMode="auto">
            <a:xfrm>
              <a:off x="231256" y="1583747"/>
              <a:ext cx="456565" cy="325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股东</a:t>
              </a:r>
            </a:p>
          </p:txBody>
        </p:sp>
        <p:sp>
          <p:nvSpPr>
            <p:cNvPr id="34" name="Text Box 1974"/>
            <p:cNvSpPr txBox="1"/>
            <p:nvPr/>
          </p:nvSpPr>
          <p:spPr bwMode="auto">
            <a:xfrm>
              <a:off x="778626" y="1545647"/>
              <a:ext cx="456565" cy="325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股东</a:t>
              </a:r>
            </a:p>
          </p:txBody>
        </p:sp>
        <p:sp>
          <p:nvSpPr>
            <p:cNvPr id="35" name="Text Box 1975"/>
            <p:cNvSpPr txBox="1"/>
            <p:nvPr/>
          </p:nvSpPr>
          <p:spPr bwMode="auto">
            <a:xfrm>
              <a:off x="1691121" y="1630737"/>
              <a:ext cx="456565" cy="325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股东</a:t>
              </a:r>
            </a:p>
          </p:txBody>
        </p:sp>
        <p:sp>
          <p:nvSpPr>
            <p:cNvPr id="36" name="Text Box 1976"/>
            <p:cNvSpPr txBox="1"/>
            <p:nvPr/>
          </p:nvSpPr>
          <p:spPr bwMode="auto">
            <a:xfrm>
              <a:off x="731001" y="1002722"/>
              <a:ext cx="456565" cy="325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股东</a:t>
              </a:r>
            </a:p>
          </p:txBody>
        </p:sp>
        <p:sp>
          <p:nvSpPr>
            <p:cNvPr id="37" name="Text Box 1977"/>
            <p:cNvSpPr txBox="1"/>
            <p:nvPr/>
          </p:nvSpPr>
          <p:spPr bwMode="auto">
            <a:xfrm>
              <a:off x="1645401" y="1012247"/>
              <a:ext cx="456565" cy="325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股东</a:t>
              </a:r>
            </a:p>
          </p:txBody>
        </p:sp>
        <p:sp>
          <p:nvSpPr>
            <p:cNvPr id="38" name="Text Box 1978"/>
            <p:cNvSpPr txBox="1"/>
            <p:nvPr/>
          </p:nvSpPr>
          <p:spPr bwMode="auto">
            <a:xfrm>
              <a:off x="1185026" y="631882"/>
              <a:ext cx="456565" cy="325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股东</a:t>
              </a:r>
            </a:p>
          </p:txBody>
        </p:sp>
        <p:sp>
          <p:nvSpPr>
            <p:cNvPr id="39" name="Text Box 1979"/>
            <p:cNvSpPr txBox="1"/>
            <p:nvPr/>
          </p:nvSpPr>
          <p:spPr bwMode="auto">
            <a:xfrm>
              <a:off x="599556" y="360102"/>
              <a:ext cx="456565" cy="325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pPr algn="just">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股东</a:t>
              </a:r>
            </a:p>
          </p:txBody>
        </p:sp>
      </p:grpSp>
      <p:sp>
        <p:nvSpPr>
          <p:cNvPr id="56" name="矩形 55"/>
          <p:cNvSpPr/>
          <p:nvPr/>
        </p:nvSpPr>
        <p:spPr>
          <a:xfrm>
            <a:off x="596901" y="430213"/>
            <a:ext cx="319786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kumimoji="0" lang="zh-CN" altLang="en-US" dirty="0" smtClean="0"/>
              <a:t>基于知识图谱的企业信息查询</a:t>
            </a:r>
            <a:endParaRPr kumimoji="0" lang="zh-CN"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416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smtClean="0">
                <a:solidFill>
                  <a:schemeClr val="bg1"/>
                </a:solidFill>
                <a:latin typeface="微软雅黑" panose="020B0503020204020204" pitchFamily="34" charset="-122"/>
                <a:ea typeface="微软雅黑" panose="020B0503020204020204" pitchFamily="34" charset="-122"/>
              </a:rPr>
              <a:t>章节结构</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6" name="矩形 3"/>
          <p:cNvSpPr>
            <a:spLocks noChangeArrowheads="1"/>
          </p:cNvSpPr>
          <p:nvPr/>
        </p:nvSpPr>
        <p:spPr bwMode="auto">
          <a:xfrm>
            <a:off x="596900" y="1000471"/>
            <a:ext cx="8045450" cy="1403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smtClean="0">
                <a:solidFill>
                  <a:srgbClr val="000000"/>
                </a:solidFill>
              </a:rPr>
              <a:t>知识图谱</a:t>
            </a:r>
            <a:endParaRPr lang="en-US" altLang="zh-CN" sz="1800" dirty="0" smtClean="0">
              <a:solidFill>
                <a:srgbClr val="000000"/>
              </a:solidFill>
            </a:endParaRPr>
          </a:p>
          <a:p>
            <a:pPr lvl="1"/>
            <a:r>
              <a:rPr lang="zh-CN" altLang="en-US" sz="1400" dirty="0">
                <a:solidFill>
                  <a:srgbClr val="000000"/>
                </a:solidFill>
              </a:rPr>
              <a:t>知识</a:t>
            </a:r>
            <a:r>
              <a:rPr lang="zh-CN" altLang="en-US" sz="1400" dirty="0" smtClean="0">
                <a:solidFill>
                  <a:srgbClr val="000000"/>
                </a:solidFill>
              </a:rPr>
              <a:t>图谱相关概念</a:t>
            </a:r>
            <a:endParaRPr lang="en-US" altLang="zh-CN" sz="1400" dirty="0" smtClean="0">
              <a:solidFill>
                <a:srgbClr val="000000"/>
              </a:solidFill>
            </a:endParaRPr>
          </a:p>
          <a:p>
            <a:pPr lvl="1"/>
            <a:r>
              <a:rPr lang="zh-CN" altLang="en-US" sz="1400" dirty="0">
                <a:solidFill>
                  <a:srgbClr val="000000"/>
                </a:solidFill>
              </a:rPr>
              <a:t>知识</a:t>
            </a:r>
            <a:r>
              <a:rPr lang="zh-CN" altLang="en-US" sz="1400" dirty="0" smtClean="0">
                <a:solidFill>
                  <a:srgbClr val="000000"/>
                </a:solidFill>
              </a:rPr>
              <a:t>图谱的存储</a:t>
            </a:r>
            <a:endParaRPr lang="en-US" altLang="zh-CN" sz="1400" dirty="0" smtClean="0">
              <a:solidFill>
                <a:srgbClr val="000000"/>
              </a:solidFill>
            </a:endParaRPr>
          </a:p>
          <a:p>
            <a:pPr lvl="1"/>
            <a:r>
              <a:rPr lang="zh-CN" altLang="en-US" sz="1400" dirty="0">
                <a:solidFill>
                  <a:srgbClr val="000000"/>
                </a:solidFill>
              </a:rPr>
              <a:t>知识</a:t>
            </a:r>
            <a:r>
              <a:rPr lang="zh-CN" altLang="en-US" sz="1400" dirty="0" smtClean="0">
                <a:solidFill>
                  <a:srgbClr val="000000"/>
                </a:solidFill>
              </a:rPr>
              <a:t>图谱挖掘与计算</a:t>
            </a:r>
            <a:endParaRPr lang="en-US" altLang="zh-CN" sz="1400" dirty="0" smtClean="0">
              <a:solidFill>
                <a:srgbClr val="000000"/>
              </a:solidFill>
            </a:endParaRPr>
          </a:p>
          <a:p>
            <a:pPr lvl="1"/>
            <a:r>
              <a:rPr lang="zh-CN" altLang="en-US" sz="1400" dirty="0">
                <a:solidFill>
                  <a:srgbClr val="000000"/>
                </a:solidFill>
              </a:rPr>
              <a:t>知识</a:t>
            </a:r>
            <a:r>
              <a:rPr lang="zh-CN" altLang="en-US" sz="1400" dirty="0" smtClean="0">
                <a:solidFill>
                  <a:srgbClr val="000000"/>
                </a:solidFill>
              </a:rPr>
              <a:t>图谱的构建过程</a:t>
            </a:r>
            <a:endParaRPr lang="en-US" altLang="zh-CN" sz="1400" dirty="0" smtClean="0">
              <a:solidFill>
                <a:srgbClr val="000000"/>
              </a:solidFill>
            </a:endParaRPr>
          </a:p>
        </p:txBody>
      </p:sp>
    </p:spTree>
  </p:cSld>
  <p:clrMapOvr>
    <a:masterClrMapping/>
  </p:clrMapOvr>
  <p:transition spd="slow">
    <p:push/>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en-US" altLang="zh-CN" sz="1800" dirty="0">
                <a:solidFill>
                  <a:srgbClr val="000000"/>
                </a:solidFill>
              </a:rPr>
              <a:t>A</a:t>
            </a:r>
            <a:r>
              <a:rPr lang="zh-CN" altLang="zh-CN" sz="1800" dirty="0">
                <a:solidFill>
                  <a:srgbClr val="000000"/>
                </a:solidFill>
              </a:rPr>
              <a:t>、</a:t>
            </a:r>
            <a:r>
              <a:rPr lang="en-US" altLang="zh-CN" sz="1800" dirty="0">
                <a:solidFill>
                  <a:srgbClr val="000000"/>
                </a:solidFill>
              </a:rPr>
              <a:t>B</a:t>
            </a:r>
            <a:r>
              <a:rPr lang="zh-CN" altLang="zh-CN" sz="1800" dirty="0">
                <a:solidFill>
                  <a:srgbClr val="000000"/>
                </a:solidFill>
              </a:rPr>
              <a:t>两家公司的直接人员关联节点图</a:t>
            </a:r>
          </a:p>
        </p:txBody>
      </p:sp>
      <p:grpSp>
        <p:nvGrpSpPr>
          <p:cNvPr id="56" name="Canvas 551"/>
          <p:cNvGrpSpPr/>
          <p:nvPr/>
        </p:nvGrpSpPr>
        <p:grpSpPr>
          <a:xfrm>
            <a:off x="2192864" y="1941202"/>
            <a:ext cx="4450715" cy="1958340"/>
            <a:chOff x="0" y="0"/>
            <a:chExt cx="4450715" cy="1958340"/>
          </a:xfrm>
        </p:grpSpPr>
        <p:sp>
          <p:nvSpPr>
            <p:cNvPr id="57" name="矩形 56"/>
            <p:cNvSpPr/>
            <p:nvPr/>
          </p:nvSpPr>
          <p:spPr>
            <a:xfrm>
              <a:off x="0" y="0"/>
              <a:ext cx="4450715" cy="1958340"/>
            </a:xfrm>
            <a:prstGeom prst="rect">
              <a:avLst/>
            </a:prstGeom>
            <a:noFill/>
            <a:ln>
              <a:noFill/>
            </a:ln>
          </p:spPr>
        </p:sp>
        <p:cxnSp>
          <p:nvCxnSpPr>
            <p:cNvPr id="58" name="AutoShape 1098"/>
            <p:cNvCxnSpPr/>
            <p:nvPr/>
          </p:nvCxnSpPr>
          <p:spPr bwMode="auto">
            <a:xfrm>
              <a:off x="1142781" y="1158849"/>
              <a:ext cx="5891" cy="375388"/>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59" name="Freeform 1100"/>
            <p:cNvSpPr/>
            <p:nvPr/>
          </p:nvSpPr>
          <p:spPr bwMode="auto">
            <a:xfrm>
              <a:off x="91040" y="366832"/>
              <a:ext cx="1081730" cy="923755"/>
            </a:xfrm>
            <a:custGeom>
              <a:avLst/>
              <a:gdLst>
                <a:gd name="T0" fmla="*/ 320 w 1791"/>
                <a:gd name="T1" fmla="*/ 0 h 1312"/>
                <a:gd name="T2" fmla="*/ 245 w 1791"/>
                <a:gd name="T3" fmla="*/ 1125 h 1312"/>
                <a:gd name="T4" fmla="*/ 1791 w 1791"/>
                <a:gd name="T5" fmla="*/ 1125 h 1312"/>
              </a:gdLst>
              <a:ahLst/>
              <a:cxnLst>
                <a:cxn ang="0">
                  <a:pos x="T0" y="T1"/>
                </a:cxn>
                <a:cxn ang="0">
                  <a:pos x="T2" y="T3"/>
                </a:cxn>
                <a:cxn ang="0">
                  <a:pos x="T4" y="T5"/>
                </a:cxn>
              </a:cxnLst>
              <a:rect l="0" t="0" r="r" b="b"/>
              <a:pathLst>
                <a:path w="1791" h="1312">
                  <a:moveTo>
                    <a:pt x="320" y="0"/>
                  </a:moveTo>
                  <a:cubicBezTo>
                    <a:pt x="160" y="469"/>
                    <a:pt x="0" y="938"/>
                    <a:pt x="245" y="1125"/>
                  </a:cubicBezTo>
                  <a:cubicBezTo>
                    <a:pt x="490" y="1312"/>
                    <a:pt x="1140" y="1218"/>
                    <a:pt x="1791" y="1125"/>
                  </a:cubicBezTo>
                </a:path>
              </a:pathLst>
            </a:custGeom>
            <a:noFill/>
            <a:ln w="9525">
              <a:solidFill>
                <a:srgbClr val="000000"/>
              </a:solidFill>
              <a:round/>
            </a:ln>
            <a:extLst>
              <a:ext uri="{909E8E84-426E-40DD-AFC4-6F175D3DCCD1}">
                <a14:hiddenFill xmlns:a14="http://schemas.microsoft.com/office/drawing/2010/main">
                  <a:solidFill>
                    <a:srgbClr val="FFFFFF"/>
                  </a:solidFill>
                </a14:hiddenFill>
              </a:ext>
            </a:extLst>
          </p:spPr>
          <p:txBody>
            <a:bodyPr rot="0" vert="horz" wrap="square" lIns="77080" tIns="38539" rIns="77080" bIns="38539" anchor="t" anchorCtr="0" upright="1">
              <a:noAutofit/>
            </a:bodyPr>
            <a:lstStyle/>
            <a:p>
              <a:endParaRPr lang="zh-CN" altLang="en-US"/>
            </a:p>
          </p:txBody>
        </p:sp>
        <p:sp>
          <p:nvSpPr>
            <p:cNvPr id="60" name="Freeform 1102"/>
            <p:cNvSpPr/>
            <p:nvPr/>
          </p:nvSpPr>
          <p:spPr bwMode="auto">
            <a:xfrm>
              <a:off x="318097" y="366832"/>
              <a:ext cx="594418" cy="654931"/>
            </a:xfrm>
            <a:custGeom>
              <a:avLst/>
              <a:gdLst>
                <a:gd name="T0" fmla="*/ 0 w 900"/>
                <a:gd name="T1" fmla="*/ 0 h 915"/>
                <a:gd name="T2" fmla="*/ 180 w 900"/>
                <a:gd name="T3" fmla="*/ 615 h 915"/>
                <a:gd name="T4" fmla="*/ 900 w 900"/>
                <a:gd name="T5" fmla="*/ 915 h 915"/>
              </a:gdLst>
              <a:ahLst/>
              <a:cxnLst>
                <a:cxn ang="0">
                  <a:pos x="T0" y="T1"/>
                </a:cxn>
                <a:cxn ang="0">
                  <a:pos x="T2" y="T3"/>
                </a:cxn>
                <a:cxn ang="0">
                  <a:pos x="T4" y="T5"/>
                </a:cxn>
              </a:cxnLst>
              <a:rect l="0" t="0" r="r" b="b"/>
              <a:pathLst>
                <a:path w="900" h="915">
                  <a:moveTo>
                    <a:pt x="0" y="0"/>
                  </a:moveTo>
                  <a:cubicBezTo>
                    <a:pt x="15" y="231"/>
                    <a:pt x="30" y="463"/>
                    <a:pt x="180" y="615"/>
                  </a:cubicBezTo>
                  <a:cubicBezTo>
                    <a:pt x="330" y="767"/>
                    <a:pt x="775" y="853"/>
                    <a:pt x="900" y="915"/>
                  </a:cubicBezTo>
                </a:path>
              </a:pathLst>
            </a:custGeom>
            <a:noFill/>
            <a:ln w="9525">
              <a:solidFill>
                <a:srgbClr val="000000"/>
              </a:solidFill>
              <a:round/>
            </a:ln>
            <a:extLst>
              <a:ext uri="{909E8E84-426E-40DD-AFC4-6F175D3DCCD1}">
                <a14:hiddenFill xmlns:a14="http://schemas.microsoft.com/office/drawing/2010/main">
                  <a:solidFill>
                    <a:srgbClr val="FFFFFF"/>
                  </a:solidFill>
                </a14:hiddenFill>
              </a:ext>
            </a:extLst>
          </p:spPr>
          <p:txBody>
            <a:bodyPr rot="0" vert="horz" wrap="square" lIns="77080" tIns="38539" rIns="77080" bIns="38539" anchor="t" anchorCtr="0" upright="1">
              <a:noAutofit/>
            </a:bodyPr>
            <a:lstStyle/>
            <a:p>
              <a:endParaRPr lang="zh-CN" altLang="en-US"/>
            </a:p>
          </p:txBody>
        </p:sp>
        <p:cxnSp>
          <p:nvCxnSpPr>
            <p:cNvPr id="61" name="AutoShape 1104"/>
            <p:cNvCxnSpPr/>
            <p:nvPr/>
          </p:nvCxnSpPr>
          <p:spPr bwMode="auto">
            <a:xfrm flipH="1">
              <a:off x="1148665" y="366832"/>
              <a:ext cx="18204" cy="449288"/>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sp>
          <p:nvSpPr>
            <p:cNvPr id="62" name="Text Box 1106"/>
            <p:cNvSpPr txBox="1"/>
            <p:nvPr/>
          </p:nvSpPr>
          <p:spPr bwMode="auto">
            <a:xfrm>
              <a:off x="606197" y="377539"/>
              <a:ext cx="489457" cy="32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77080" tIns="38539" rIns="77080" bIns="38539"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股东</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63" name="Text Box 1108"/>
            <p:cNvSpPr txBox="1"/>
            <p:nvPr/>
          </p:nvSpPr>
          <p:spPr bwMode="auto">
            <a:xfrm>
              <a:off x="807557" y="800058"/>
              <a:ext cx="670455" cy="358790"/>
            </a:xfrm>
            <a:prstGeom prst="rect">
              <a:avLst/>
            </a:prstGeom>
            <a:solidFill>
              <a:srgbClr val="FFFFFF"/>
            </a:solidFill>
            <a:ln w="9525">
              <a:solidFill>
                <a:srgbClr val="000000"/>
              </a:solidFill>
              <a:miter lim="800000"/>
            </a:ln>
          </p:spPr>
          <p:txBody>
            <a:bodyPr rot="0" vert="horz" wrap="square" lIns="77080" tIns="38539" rIns="77080" bIns="38539" anchor="t" anchorCtr="0" upright="1">
              <a:noAutofit/>
            </a:bodyPr>
            <a:lstStyle/>
            <a:p>
              <a:pPr algn="ctr">
                <a:spcAft>
                  <a:spcPts val="0"/>
                </a:spcAft>
              </a:pPr>
              <a:r>
                <a:rPr lang="en-US" sz="1050" b="1" kern="100">
                  <a:effectLst/>
                  <a:latin typeface="宋体" panose="02010600030101010101" pitchFamily="2" charset="-122"/>
                  <a:ea typeface="宋体" panose="02010600030101010101" pitchFamily="2" charset="-122"/>
                  <a:cs typeface="Times New Roman" panose="02020603050405020304" pitchFamily="18" charset="0"/>
                </a:rPr>
                <a:t>A</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cxnSp>
          <p:nvCxnSpPr>
            <p:cNvPr id="64" name="AutoShape 1109"/>
            <p:cNvCxnSpPr/>
            <p:nvPr/>
          </p:nvCxnSpPr>
          <p:spPr bwMode="auto">
            <a:xfrm flipH="1">
              <a:off x="1180802" y="366831"/>
              <a:ext cx="726682" cy="426268"/>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sp>
          <p:nvSpPr>
            <p:cNvPr id="65" name="Text Box 1112"/>
            <p:cNvSpPr txBox="1"/>
            <p:nvPr/>
          </p:nvSpPr>
          <p:spPr bwMode="auto">
            <a:xfrm>
              <a:off x="42844" y="18218"/>
              <a:ext cx="581030" cy="348614"/>
            </a:xfrm>
            <a:prstGeom prst="rect">
              <a:avLst/>
            </a:prstGeom>
            <a:solidFill>
              <a:srgbClr val="FFFFFF"/>
            </a:solidFill>
            <a:ln w="9525">
              <a:solidFill>
                <a:srgbClr val="000000"/>
              </a:solidFill>
              <a:miter lim="800000"/>
            </a:ln>
          </p:spPr>
          <p:txBody>
            <a:bodyPr rot="0" vert="horz" wrap="square" lIns="77080" tIns="38539" rIns="77080" bIns="38539"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c</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66" name="Text Box 1113"/>
            <p:cNvSpPr txBox="1"/>
            <p:nvPr/>
          </p:nvSpPr>
          <p:spPr bwMode="auto">
            <a:xfrm>
              <a:off x="878241" y="18218"/>
              <a:ext cx="544078" cy="348614"/>
            </a:xfrm>
            <a:prstGeom prst="rect">
              <a:avLst/>
            </a:prstGeom>
            <a:solidFill>
              <a:srgbClr val="FFFFFF"/>
            </a:solidFill>
            <a:ln w="9525">
              <a:solidFill>
                <a:srgbClr val="000000"/>
              </a:solidFill>
              <a:miter lim="800000"/>
            </a:ln>
          </p:spPr>
          <p:txBody>
            <a:bodyPr rot="0" vert="horz" wrap="square" lIns="77080" tIns="38539" rIns="77080" bIns="38539"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d</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cxnSp>
          <p:nvCxnSpPr>
            <p:cNvPr id="67" name="AutoShape 1114"/>
            <p:cNvCxnSpPr/>
            <p:nvPr/>
          </p:nvCxnSpPr>
          <p:spPr bwMode="auto">
            <a:xfrm>
              <a:off x="333631" y="366834"/>
              <a:ext cx="792015" cy="433225"/>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sp>
          <p:nvSpPr>
            <p:cNvPr id="68" name="Text Box 1115"/>
            <p:cNvSpPr txBox="1"/>
            <p:nvPr/>
          </p:nvSpPr>
          <p:spPr bwMode="auto">
            <a:xfrm>
              <a:off x="1695415" y="18218"/>
              <a:ext cx="423588" cy="348614"/>
            </a:xfrm>
            <a:prstGeom prst="rect">
              <a:avLst/>
            </a:prstGeom>
            <a:solidFill>
              <a:srgbClr val="FFFFFF"/>
            </a:solidFill>
            <a:ln w="9525">
              <a:solidFill>
                <a:srgbClr val="000000"/>
              </a:solidFill>
              <a:miter lim="800000"/>
            </a:ln>
          </p:spPr>
          <p:txBody>
            <a:bodyPr rot="0" vert="horz" wrap="square" lIns="77080" tIns="38539" rIns="77080" bIns="38539"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E</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69" name="Text Box 1116"/>
            <p:cNvSpPr txBox="1"/>
            <p:nvPr/>
          </p:nvSpPr>
          <p:spPr bwMode="auto">
            <a:xfrm>
              <a:off x="822549" y="1534243"/>
              <a:ext cx="652251" cy="348614"/>
            </a:xfrm>
            <a:prstGeom prst="rect">
              <a:avLst/>
            </a:prstGeom>
            <a:solidFill>
              <a:srgbClr val="FFFFFF"/>
            </a:solidFill>
            <a:ln w="9525">
              <a:solidFill>
                <a:srgbClr val="000000"/>
              </a:solidFill>
              <a:miter lim="800000"/>
            </a:ln>
          </p:spPr>
          <p:txBody>
            <a:bodyPr rot="0" vert="horz" wrap="square" lIns="77080" tIns="38539" rIns="77080" bIns="38539"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f</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70" name="Text Box 1117"/>
            <p:cNvSpPr txBox="1"/>
            <p:nvPr/>
          </p:nvSpPr>
          <p:spPr bwMode="auto">
            <a:xfrm>
              <a:off x="979461" y="377539"/>
              <a:ext cx="488917" cy="32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77080" tIns="38539" rIns="77080" bIns="38539"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股东</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71" name="Text Box 1118"/>
            <p:cNvSpPr txBox="1"/>
            <p:nvPr/>
          </p:nvSpPr>
          <p:spPr bwMode="auto">
            <a:xfrm>
              <a:off x="1590996" y="410205"/>
              <a:ext cx="489457" cy="32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77080" tIns="38539" rIns="77080" bIns="38539"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股东</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72" name="Text Box 1119"/>
            <p:cNvSpPr txBox="1"/>
            <p:nvPr/>
          </p:nvSpPr>
          <p:spPr bwMode="auto">
            <a:xfrm>
              <a:off x="222245" y="652254"/>
              <a:ext cx="1023894" cy="32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77080" tIns="38539" rIns="77080" bIns="38539"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法定代表人</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73" name="Text Box 1120"/>
            <p:cNvSpPr txBox="1"/>
            <p:nvPr/>
          </p:nvSpPr>
          <p:spPr bwMode="auto">
            <a:xfrm>
              <a:off x="113539" y="922694"/>
              <a:ext cx="806473" cy="327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77080" tIns="38539" rIns="77080" bIns="38539"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主要人员</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74" name="Text Box 2004"/>
            <p:cNvSpPr txBox="1"/>
            <p:nvPr/>
          </p:nvSpPr>
          <p:spPr bwMode="auto">
            <a:xfrm>
              <a:off x="866994" y="1232750"/>
              <a:ext cx="693486" cy="3014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77080" tIns="38539" rIns="77080" bIns="38539"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主要人员</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cxnSp>
          <p:nvCxnSpPr>
            <p:cNvPr id="75" name="AutoShape 2008"/>
            <p:cNvCxnSpPr/>
            <p:nvPr/>
          </p:nvCxnSpPr>
          <p:spPr bwMode="auto">
            <a:xfrm>
              <a:off x="3349611" y="348630"/>
              <a:ext cx="532" cy="433225"/>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sp>
          <p:nvSpPr>
            <p:cNvPr id="76" name="Text Box 2011"/>
            <p:cNvSpPr txBox="1"/>
            <p:nvPr/>
          </p:nvSpPr>
          <p:spPr bwMode="auto">
            <a:xfrm>
              <a:off x="3713755" y="559616"/>
              <a:ext cx="656536" cy="275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77080" tIns="38539" rIns="77080" bIns="38539"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主要人员</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77" name="Text Box 2013"/>
            <p:cNvSpPr txBox="1"/>
            <p:nvPr/>
          </p:nvSpPr>
          <p:spPr bwMode="auto">
            <a:xfrm>
              <a:off x="3469567" y="380752"/>
              <a:ext cx="735253" cy="285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77080" tIns="38539" rIns="77080" bIns="38539"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法定代表人</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78" name="Text Box 2015"/>
            <p:cNvSpPr txBox="1"/>
            <p:nvPr/>
          </p:nvSpPr>
          <p:spPr bwMode="auto">
            <a:xfrm>
              <a:off x="2580087" y="383440"/>
              <a:ext cx="424119" cy="2907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77080" tIns="38539" rIns="77080" bIns="38539"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股东</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79" name="Text Box 2016"/>
            <p:cNvSpPr txBox="1"/>
            <p:nvPr/>
          </p:nvSpPr>
          <p:spPr bwMode="auto">
            <a:xfrm>
              <a:off x="3059899" y="375402"/>
              <a:ext cx="416092" cy="2506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77080" tIns="38539" rIns="77080" bIns="38539"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股东</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cxnSp>
          <p:nvCxnSpPr>
            <p:cNvPr id="80" name="AutoShape 2018"/>
            <p:cNvCxnSpPr/>
            <p:nvPr/>
          </p:nvCxnSpPr>
          <p:spPr bwMode="auto">
            <a:xfrm>
              <a:off x="3318010" y="1140644"/>
              <a:ext cx="1606" cy="43322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sp>
          <p:nvSpPr>
            <p:cNvPr id="81" name="Freeform 2019"/>
            <p:cNvSpPr/>
            <p:nvPr/>
          </p:nvSpPr>
          <p:spPr bwMode="auto">
            <a:xfrm flipH="1">
              <a:off x="3653242" y="359326"/>
              <a:ext cx="485175" cy="620118"/>
            </a:xfrm>
            <a:custGeom>
              <a:avLst/>
              <a:gdLst>
                <a:gd name="T0" fmla="*/ 0 w 900"/>
                <a:gd name="T1" fmla="*/ 0 h 915"/>
                <a:gd name="T2" fmla="*/ 180 w 900"/>
                <a:gd name="T3" fmla="*/ 615 h 915"/>
                <a:gd name="T4" fmla="*/ 900 w 900"/>
                <a:gd name="T5" fmla="*/ 915 h 915"/>
              </a:gdLst>
              <a:ahLst/>
              <a:cxnLst>
                <a:cxn ang="0">
                  <a:pos x="T0" y="T1"/>
                </a:cxn>
                <a:cxn ang="0">
                  <a:pos x="T2" y="T3"/>
                </a:cxn>
                <a:cxn ang="0">
                  <a:pos x="T4" y="T5"/>
                </a:cxn>
              </a:cxnLst>
              <a:rect l="0" t="0" r="r" b="b"/>
              <a:pathLst>
                <a:path w="900" h="915">
                  <a:moveTo>
                    <a:pt x="0" y="0"/>
                  </a:moveTo>
                  <a:cubicBezTo>
                    <a:pt x="15" y="231"/>
                    <a:pt x="30" y="463"/>
                    <a:pt x="180" y="615"/>
                  </a:cubicBezTo>
                  <a:cubicBezTo>
                    <a:pt x="330" y="767"/>
                    <a:pt x="775" y="853"/>
                    <a:pt x="900" y="915"/>
                  </a:cubicBezTo>
                </a:path>
              </a:pathLst>
            </a:custGeom>
            <a:noFill/>
            <a:ln w="9525">
              <a:solidFill>
                <a:srgbClr val="000000"/>
              </a:solidFill>
              <a:round/>
            </a:ln>
            <a:extLst>
              <a:ext uri="{909E8E84-426E-40DD-AFC4-6F175D3DCCD1}">
                <a14:hiddenFill xmlns:a14="http://schemas.microsoft.com/office/drawing/2010/main">
                  <a:solidFill>
                    <a:srgbClr val="FFFFFF"/>
                  </a:solidFill>
                </a14:hiddenFill>
              </a:ext>
            </a:extLst>
          </p:spPr>
          <p:txBody>
            <a:bodyPr rot="0" vert="horz" wrap="square" lIns="77080" tIns="38539" rIns="77080" bIns="38539" anchor="t" anchorCtr="0" upright="1">
              <a:noAutofit/>
            </a:bodyPr>
            <a:lstStyle/>
            <a:p>
              <a:endParaRPr lang="zh-CN" altLang="en-US"/>
            </a:p>
          </p:txBody>
        </p:sp>
        <p:sp>
          <p:nvSpPr>
            <p:cNvPr id="82" name="Text Box 2020"/>
            <p:cNvSpPr txBox="1"/>
            <p:nvPr/>
          </p:nvSpPr>
          <p:spPr bwMode="auto">
            <a:xfrm>
              <a:off x="2982796" y="781849"/>
              <a:ext cx="670455" cy="358790"/>
            </a:xfrm>
            <a:prstGeom prst="rect">
              <a:avLst/>
            </a:prstGeom>
            <a:solidFill>
              <a:srgbClr val="FFFFFF"/>
            </a:solidFill>
            <a:ln w="9525">
              <a:solidFill>
                <a:srgbClr val="000000"/>
              </a:solidFill>
              <a:miter lim="800000"/>
            </a:ln>
          </p:spPr>
          <p:txBody>
            <a:bodyPr rot="0" vert="horz" wrap="square" lIns="77080" tIns="38539" rIns="77080" bIns="38539" anchor="t" anchorCtr="0" upright="1">
              <a:noAutofit/>
            </a:bodyPr>
            <a:lstStyle/>
            <a:p>
              <a:pPr algn="ctr">
                <a:spcAft>
                  <a:spcPts val="0"/>
                </a:spcAft>
              </a:pPr>
              <a:r>
                <a:rPr lang="en-US" sz="1050" b="1" kern="100">
                  <a:effectLst/>
                  <a:latin typeface="宋体" panose="02010600030101010101" pitchFamily="2" charset="-122"/>
                  <a:ea typeface="宋体" panose="02010600030101010101" pitchFamily="2" charset="-122"/>
                  <a:cs typeface="Times New Roman" panose="02020603050405020304" pitchFamily="18" charset="0"/>
                </a:rPr>
                <a:t>B</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83" name="Text Box 2022"/>
            <p:cNvSpPr txBox="1"/>
            <p:nvPr/>
          </p:nvSpPr>
          <p:spPr bwMode="auto">
            <a:xfrm>
              <a:off x="2428007" y="8"/>
              <a:ext cx="472319" cy="348614"/>
            </a:xfrm>
            <a:prstGeom prst="rect">
              <a:avLst/>
            </a:prstGeom>
            <a:solidFill>
              <a:srgbClr val="FFFFFF"/>
            </a:solidFill>
            <a:ln w="9525">
              <a:solidFill>
                <a:srgbClr val="000000"/>
              </a:solidFill>
              <a:miter lim="800000"/>
            </a:ln>
          </p:spPr>
          <p:txBody>
            <a:bodyPr rot="0" vert="horz" wrap="square" lIns="77080" tIns="38539" rIns="77080" bIns="38539"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c</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84" name="Text Box 2023"/>
            <p:cNvSpPr txBox="1"/>
            <p:nvPr/>
          </p:nvSpPr>
          <p:spPr bwMode="auto">
            <a:xfrm>
              <a:off x="3128448" y="8"/>
              <a:ext cx="472319" cy="348614"/>
            </a:xfrm>
            <a:prstGeom prst="rect">
              <a:avLst/>
            </a:prstGeom>
            <a:solidFill>
              <a:srgbClr val="FFFFFF"/>
            </a:solidFill>
            <a:ln w="9525">
              <a:solidFill>
                <a:srgbClr val="000000"/>
              </a:solidFill>
              <a:miter lim="800000"/>
            </a:ln>
          </p:spPr>
          <p:txBody>
            <a:bodyPr rot="0" vert="horz" wrap="square" lIns="77080" tIns="38539" rIns="77080" bIns="38539"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d</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cxnSp>
          <p:nvCxnSpPr>
            <p:cNvPr id="85" name="AutoShape 2024"/>
            <p:cNvCxnSpPr/>
            <p:nvPr/>
          </p:nvCxnSpPr>
          <p:spPr bwMode="auto">
            <a:xfrm>
              <a:off x="2664167" y="348630"/>
              <a:ext cx="653857" cy="433225"/>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sp>
          <p:nvSpPr>
            <p:cNvPr id="86" name="Text Box 2025"/>
            <p:cNvSpPr txBox="1"/>
            <p:nvPr/>
          </p:nvSpPr>
          <p:spPr bwMode="auto">
            <a:xfrm>
              <a:off x="3930646" y="8"/>
              <a:ext cx="472319" cy="348614"/>
            </a:xfrm>
            <a:prstGeom prst="rect">
              <a:avLst/>
            </a:prstGeom>
            <a:solidFill>
              <a:srgbClr val="FFFFFF"/>
            </a:solidFill>
            <a:ln w="9525">
              <a:solidFill>
                <a:srgbClr val="000000"/>
              </a:solidFill>
              <a:miter lim="800000"/>
            </a:ln>
          </p:spPr>
          <p:txBody>
            <a:bodyPr rot="0" vert="horz" wrap="square" lIns="77080" tIns="38539" rIns="77080" bIns="38539"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h</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87" name="Text Box 2026"/>
            <p:cNvSpPr txBox="1"/>
            <p:nvPr/>
          </p:nvSpPr>
          <p:spPr bwMode="auto">
            <a:xfrm>
              <a:off x="2993502" y="1573869"/>
              <a:ext cx="652251" cy="348614"/>
            </a:xfrm>
            <a:prstGeom prst="rect">
              <a:avLst/>
            </a:prstGeom>
            <a:solidFill>
              <a:srgbClr val="FFFFFF"/>
            </a:solidFill>
            <a:ln w="9525">
              <a:solidFill>
                <a:srgbClr val="000000"/>
              </a:solidFill>
              <a:miter lim="800000"/>
            </a:ln>
          </p:spPr>
          <p:txBody>
            <a:bodyPr rot="0" vert="horz" wrap="square" lIns="77080" tIns="38539" rIns="77080" bIns="38539" anchor="t" anchorCtr="0" upright="1">
              <a:noAutofit/>
            </a:bodyPr>
            <a:lstStyle/>
            <a:p>
              <a:pPr algn="ctr">
                <a:spcAft>
                  <a:spcPts val="0"/>
                </a:spcAft>
              </a:pPr>
              <a:r>
                <a:rPr lang="en-US" sz="1050" kern="100">
                  <a:effectLst/>
                  <a:latin typeface="宋体" panose="02010600030101010101" pitchFamily="2" charset="-122"/>
                  <a:ea typeface="宋体" panose="02010600030101010101" pitchFamily="2" charset="-122"/>
                  <a:cs typeface="Times New Roman" panose="02020603050405020304" pitchFamily="18" charset="0"/>
                </a:rPr>
                <a:t>f</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88" name="Text Box 2027"/>
            <p:cNvSpPr txBox="1"/>
            <p:nvPr/>
          </p:nvSpPr>
          <p:spPr bwMode="auto">
            <a:xfrm>
              <a:off x="3035804" y="1207047"/>
              <a:ext cx="643149" cy="23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77080" tIns="38539" rIns="77080" bIns="38539"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主要人员</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cxnSp>
          <p:nvCxnSpPr>
            <p:cNvPr id="89" name="AutoShape 2067"/>
            <p:cNvCxnSpPr/>
            <p:nvPr/>
          </p:nvCxnSpPr>
          <p:spPr bwMode="auto">
            <a:xfrm flipH="1">
              <a:off x="3382287" y="348630"/>
              <a:ext cx="784515" cy="433225"/>
            </a:xfrm>
            <a:prstGeom prst="straightConnector1">
              <a:avLst/>
            </a:prstGeom>
            <a:noFill/>
            <a:ln w="9525">
              <a:solidFill>
                <a:srgbClr val="000000"/>
              </a:solidFill>
              <a:round/>
            </a:ln>
            <a:extLst>
              <a:ext uri="{909E8E84-426E-40DD-AFC4-6F175D3DCCD1}">
                <a14:hiddenFill xmlns:a14="http://schemas.microsoft.com/office/drawing/2010/main">
                  <a:noFill/>
                </a14:hiddenFill>
              </a:ext>
            </a:extLst>
          </p:spPr>
        </p:cxnSp>
      </p:grpSp>
      <p:sp>
        <p:nvSpPr>
          <p:cNvPr id="42" name="矩形 41"/>
          <p:cNvSpPr/>
          <p:nvPr/>
        </p:nvSpPr>
        <p:spPr>
          <a:xfrm>
            <a:off x="596901" y="430213"/>
            <a:ext cx="319786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kumimoji="0" lang="zh-CN" altLang="en-US" dirty="0" smtClean="0"/>
              <a:t>基于知识图谱的企业信息查询</a:t>
            </a:r>
            <a:endParaRPr kumimoji="0" lang="zh-CN" alt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154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zh-CN" sz="1800" dirty="0">
                <a:solidFill>
                  <a:srgbClr val="000000"/>
                </a:solidFill>
              </a:rPr>
              <a:t>从原始的工商信息中，公司</a:t>
            </a:r>
            <a:r>
              <a:rPr lang="en-US" altLang="zh-CN" sz="1800" dirty="0">
                <a:solidFill>
                  <a:srgbClr val="000000"/>
                </a:solidFill>
              </a:rPr>
              <a:t>A</a:t>
            </a:r>
            <a:r>
              <a:rPr lang="zh-CN" altLang="zh-CN" sz="1800" dirty="0">
                <a:solidFill>
                  <a:srgbClr val="000000"/>
                </a:solidFill>
              </a:rPr>
              <a:t>、</a:t>
            </a:r>
            <a:r>
              <a:rPr lang="en-US" altLang="zh-CN" sz="1800" dirty="0">
                <a:solidFill>
                  <a:srgbClr val="000000"/>
                </a:solidFill>
              </a:rPr>
              <a:t>B</a:t>
            </a:r>
            <a:r>
              <a:rPr lang="zh-CN" altLang="zh-CN" sz="1800" dirty="0">
                <a:solidFill>
                  <a:srgbClr val="000000"/>
                </a:solidFill>
              </a:rPr>
              <a:t>没有任何关联。计算</a:t>
            </a:r>
            <a:r>
              <a:rPr lang="en-US" altLang="zh-CN" sz="1800" dirty="0">
                <a:solidFill>
                  <a:srgbClr val="000000"/>
                </a:solidFill>
              </a:rPr>
              <a:t>A</a:t>
            </a:r>
            <a:r>
              <a:rPr lang="zh-CN" altLang="zh-CN" sz="1800" dirty="0">
                <a:solidFill>
                  <a:srgbClr val="000000"/>
                </a:solidFill>
              </a:rPr>
              <a:t>、</a:t>
            </a:r>
            <a:r>
              <a:rPr lang="en-US" altLang="zh-CN" sz="1800" dirty="0">
                <a:solidFill>
                  <a:srgbClr val="000000"/>
                </a:solidFill>
              </a:rPr>
              <a:t>B</a:t>
            </a:r>
            <a:r>
              <a:rPr lang="zh-CN" altLang="zh-CN" sz="1800" dirty="0">
                <a:solidFill>
                  <a:srgbClr val="000000"/>
                </a:solidFill>
              </a:rPr>
              <a:t>公司是否有疑似关联可以通过下面的多特征维度识别去重算法：</a:t>
            </a:r>
          </a:p>
          <a:p>
            <a:pPr lvl="1"/>
            <a:r>
              <a:rPr lang="zh-CN" altLang="zh-CN" sz="1400" dirty="0">
                <a:solidFill>
                  <a:srgbClr val="000000"/>
                </a:solidFill>
              </a:rPr>
              <a:t>将公司</a:t>
            </a:r>
            <a:r>
              <a:rPr lang="en-US" altLang="zh-CN" sz="1400" dirty="0">
                <a:solidFill>
                  <a:srgbClr val="000000"/>
                </a:solidFill>
              </a:rPr>
              <a:t>A</a:t>
            </a:r>
            <a:r>
              <a:rPr lang="zh-CN" altLang="zh-CN" sz="1400" dirty="0">
                <a:solidFill>
                  <a:srgbClr val="000000"/>
                </a:solidFill>
              </a:rPr>
              <a:t>的所有直接相邻节点去掉重复名称后得到数组</a:t>
            </a:r>
            <a:r>
              <a:rPr lang="en-US" altLang="zh-CN" sz="1400" dirty="0">
                <a:solidFill>
                  <a:srgbClr val="000000"/>
                </a:solidFill>
              </a:rPr>
              <a:t>A{c, d, E, f}</a:t>
            </a:r>
            <a:endParaRPr lang="zh-CN" altLang="zh-CN" sz="1400" dirty="0">
              <a:solidFill>
                <a:srgbClr val="000000"/>
              </a:solidFill>
            </a:endParaRPr>
          </a:p>
          <a:p>
            <a:pPr lvl="1"/>
            <a:r>
              <a:rPr lang="zh-CN" altLang="zh-CN" sz="1400" dirty="0">
                <a:solidFill>
                  <a:srgbClr val="000000"/>
                </a:solidFill>
              </a:rPr>
              <a:t>将公司</a:t>
            </a:r>
            <a:r>
              <a:rPr lang="en-US" altLang="zh-CN" sz="1400" dirty="0">
                <a:solidFill>
                  <a:srgbClr val="000000"/>
                </a:solidFill>
              </a:rPr>
              <a:t>B</a:t>
            </a:r>
            <a:r>
              <a:rPr lang="zh-CN" altLang="zh-CN" sz="1400" dirty="0">
                <a:solidFill>
                  <a:srgbClr val="000000"/>
                </a:solidFill>
              </a:rPr>
              <a:t>的所有直接相邻节点去掉重复名称后得到数组</a:t>
            </a:r>
            <a:r>
              <a:rPr lang="en-US" altLang="zh-CN" sz="1400" dirty="0">
                <a:solidFill>
                  <a:srgbClr val="000000"/>
                </a:solidFill>
              </a:rPr>
              <a:t>B{c, d, f, h}</a:t>
            </a:r>
            <a:endParaRPr lang="zh-CN" altLang="zh-CN" sz="1400" dirty="0">
              <a:solidFill>
                <a:srgbClr val="000000"/>
              </a:solidFill>
            </a:endParaRPr>
          </a:p>
          <a:p>
            <a:pPr lvl="1"/>
            <a:r>
              <a:rPr lang="zh-CN" altLang="zh-CN" sz="1400" dirty="0">
                <a:solidFill>
                  <a:srgbClr val="000000"/>
                </a:solidFill>
              </a:rPr>
              <a:t>循环数组</a:t>
            </a:r>
            <a:r>
              <a:rPr lang="en-US" altLang="zh-CN" sz="1400" dirty="0">
                <a:solidFill>
                  <a:srgbClr val="000000"/>
                </a:solidFill>
              </a:rPr>
              <a:t>B</a:t>
            </a:r>
            <a:r>
              <a:rPr lang="zh-CN" altLang="zh-CN" sz="1400" dirty="0">
                <a:solidFill>
                  <a:srgbClr val="000000"/>
                </a:solidFill>
              </a:rPr>
              <a:t>中的元素，将</a:t>
            </a:r>
            <a:r>
              <a:rPr lang="en-US" altLang="zh-CN" sz="1400" dirty="0">
                <a:solidFill>
                  <a:srgbClr val="000000"/>
                </a:solidFill>
              </a:rPr>
              <a:t>B</a:t>
            </a:r>
            <a:r>
              <a:rPr lang="zh-CN" altLang="zh-CN" sz="1400" dirty="0">
                <a:solidFill>
                  <a:srgbClr val="000000"/>
                </a:solidFill>
              </a:rPr>
              <a:t>中的元素添加进</a:t>
            </a:r>
            <a:r>
              <a:rPr lang="en-US" altLang="zh-CN" sz="1400" dirty="0">
                <a:solidFill>
                  <a:srgbClr val="000000"/>
                </a:solidFill>
              </a:rPr>
              <a:t>A</a:t>
            </a:r>
            <a:r>
              <a:rPr lang="zh-CN" altLang="zh-CN" sz="1400" dirty="0">
                <a:solidFill>
                  <a:srgbClr val="000000"/>
                </a:solidFill>
              </a:rPr>
              <a:t>中，如果遇到添加失败返回</a:t>
            </a:r>
            <a:r>
              <a:rPr lang="en-US" altLang="zh-CN" sz="1400" dirty="0">
                <a:solidFill>
                  <a:srgbClr val="000000"/>
                </a:solidFill>
              </a:rPr>
              <a:t>false</a:t>
            </a:r>
            <a:r>
              <a:rPr lang="zh-CN" altLang="zh-CN" sz="1400" dirty="0">
                <a:solidFill>
                  <a:srgbClr val="000000"/>
                </a:solidFill>
              </a:rPr>
              <a:t>，则将当前元素添加进临时数组</a:t>
            </a:r>
            <a:r>
              <a:rPr lang="en-US" altLang="zh-CN" sz="1400" dirty="0">
                <a:solidFill>
                  <a:srgbClr val="000000"/>
                </a:solidFill>
              </a:rPr>
              <a:t>temp</a:t>
            </a:r>
            <a:r>
              <a:rPr lang="zh-CN" altLang="zh-CN" sz="1400" dirty="0">
                <a:solidFill>
                  <a:srgbClr val="000000"/>
                </a:solidFill>
              </a:rPr>
              <a:t>中</a:t>
            </a:r>
          </a:p>
          <a:p>
            <a:pPr lvl="1"/>
            <a:r>
              <a:rPr lang="zh-CN" altLang="zh-CN" sz="1400" dirty="0">
                <a:solidFill>
                  <a:srgbClr val="000000"/>
                </a:solidFill>
              </a:rPr>
              <a:t>统计</a:t>
            </a:r>
            <a:r>
              <a:rPr lang="en-US" altLang="zh-CN" sz="1400" dirty="0">
                <a:solidFill>
                  <a:srgbClr val="000000"/>
                </a:solidFill>
              </a:rPr>
              <a:t>temp</a:t>
            </a:r>
            <a:r>
              <a:rPr lang="zh-CN" altLang="zh-CN" sz="1400" dirty="0">
                <a:solidFill>
                  <a:srgbClr val="000000"/>
                </a:solidFill>
              </a:rPr>
              <a:t>数组中元素数量，定义相似度衡量的阀值</a:t>
            </a:r>
          </a:p>
          <a:p>
            <a:pPr lvl="1"/>
            <a:r>
              <a:rPr lang="zh-CN" altLang="zh-CN" sz="1400" dirty="0">
                <a:solidFill>
                  <a:srgbClr val="000000"/>
                </a:solidFill>
              </a:rPr>
              <a:t>大于设定的阀值表示两家公司有疑似关联，否则没有关联</a:t>
            </a:r>
          </a:p>
        </p:txBody>
      </p:sp>
      <p:sp>
        <p:nvSpPr>
          <p:cNvPr id="10" name="矩形 9"/>
          <p:cNvSpPr/>
          <p:nvPr/>
        </p:nvSpPr>
        <p:spPr>
          <a:xfrm>
            <a:off x="596901" y="430213"/>
            <a:ext cx="319786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kumimoji="0" lang="zh-CN" altLang="en-US" dirty="0" smtClean="0"/>
              <a:t>基于知识图谱的企业信息查询</a:t>
            </a:r>
            <a:endParaRPr kumimoji="0" lang="zh-CN" alt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zh-CN" sz="1800" dirty="0">
                <a:solidFill>
                  <a:srgbClr val="000000"/>
                </a:solidFill>
              </a:rPr>
              <a:t>企业</a:t>
            </a:r>
            <a:r>
              <a:rPr lang="en-US" altLang="zh-CN" sz="1800" dirty="0">
                <a:solidFill>
                  <a:srgbClr val="000000"/>
                </a:solidFill>
              </a:rPr>
              <a:t>A</a:t>
            </a:r>
            <a:r>
              <a:rPr lang="zh-CN" altLang="zh-CN" sz="1800" dirty="0">
                <a:solidFill>
                  <a:srgbClr val="000000"/>
                </a:solidFill>
              </a:rPr>
              <a:t>关联风险分析</a:t>
            </a:r>
          </a:p>
        </p:txBody>
      </p:sp>
      <p:pic>
        <p:nvPicPr>
          <p:cNvPr id="10" name="Picture 1135"/>
          <p:cNvPicPr/>
          <p:nvPr/>
        </p:nvPicPr>
        <p:blipFill>
          <a:blip r:embed="rId2"/>
          <a:stretch>
            <a:fillRect/>
          </a:stretch>
        </p:blipFill>
        <p:spPr>
          <a:xfrm>
            <a:off x="2186388" y="1759586"/>
            <a:ext cx="4135120" cy="2110105"/>
          </a:xfrm>
          <a:prstGeom prst="rect">
            <a:avLst/>
          </a:prstGeom>
        </p:spPr>
      </p:pic>
      <p:sp>
        <p:nvSpPr>
          <p:cNvPr id="13" name="矩形 12"/>
          <p:cNvSpPr/>
          <p:nvPr/>
        </p:nvSpPr>
        <p:spPr>
          <a:xfrm>
            <a:off x="596901" y="430213"/>
            <a:ext cx="319786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kumimoji="0" lang="zh-CN" altLang="en-US" dirty="0" smtClean="0"/>
              <a:t>基于知识图谱的企业信息查询</a:t>
            </a:r>
            <a:endParaRPr kumimoji="0" lang="zh-CN" alt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3670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zh-CN" sz="1800" dirty="0">
                <a:solidFill>
                  <a:srgbClr val="000000"/>
                </a:solidFill>
              </a:rPr>
              <a:t>针对目标公司的企业关联风险有</a:t>
            </a:r>
            <a:r>
              <a:rPr lang="en-US" altLang="zh-CN" sz="1800" dirty="0">
                <a:solidFill>
                  <a:srgbClr val="000000"/>
                </a:solidFill>
              </a:rPr>
              <a:t>4</a:t>
            </a:r>
            <a:r>
              <a:rPr lang="zh-CN" altLang="zh-CN" sz="1800" dirty="0">
                <a:solidFill>
                  <a:srgbClr val="000000"/>
                </a:solidFill>
              </a:rPr>
              <a:t>个指标衡量：</a:t>
            </a:r>
          </a:p>
          <a:p>
            <a:pPr lvl="1"/>
            <a:r>
              <a:rPr lang="zh-CN" altLang="zh-CN" sz="1400" dirty="0">
                <a:solidFill>
                  <a:srgbClr val="000000"/>
                </a:solidFill>
              </a:rPr>
              <a:t>通过</a:t>
            </a:r>
            <a:r>
              <a:rPr lang="en-US" altLang="zh-CN" sz="1400" dirty="0">
                <a:solidFill>
                  <a:srgbClr val="000000"/>
                </a:solidFill>
              </a:rPr>
              <a:t>PageRank</a:t>
            </a:r>
            <a:r>
              <a:rPr lang="zh-CN" altLang="zh-CN" sz="1400" dirty="0">
                <a:solidFill>
                  <a:srgbClr val="000000"/>
                </a:solidFill>
              </a:rPr>
              <a:t>计算出来的每家企业的</a:t>
            </a:r>
            <a:r>
              <a:rPr lang="en-US" altLang="zh-CN" sz="1400" dirty="0">
                <a:solidFill>
                  <a:srgbClr val="000000"/>
                </a:solidFill>
              </a:rPr>
              <a:t>PR</a:t>
            </a:r>
            <a:r>
              <a:rPr lang="zh-CN" altLang="zh-CN" sz="1400" dirty="0">
                <a:solidFill>
                  <a:srgbClr val="000000"/>
                </a:solidFill>
              </a:rPr>
              <a:t>值。</a:t>
            </a:r>
          </a:p>
          <a:p>
            <a:pPr lvl="1"/>
            <a:r>
              <a:rPr lang="zh-CN" altLang="zh-CN" sz="1400" dirty="0">
                <a:solidFill>
                  <a:srgbClr val="000000"/>
                </a:solidFill>
              </a:rPr>
              <a:t>受到直接影响的企业与目标评估企业相互关联层级数，第一层影响大于第二层，第二层影响大于第三层，依次递减。</a:t>
            </a:r>
          </a:p>
          <a:p>
            <a:pPr lvl="1"/>
            <a:r>
              <a:rPr lang="zh-CN" altLang="zh-CN" sz="1400" dirty="0">
                <a:solidFill>
                  <a:srgbClr val="000000"/>
                </a:solidFill>
              </a:rPr>
              <a:t>受到直接影响的企业对目标评估企业的持股百分比，对目标企业持股比例越大，对目标企业影响就越大。</a:t>
            </a:r>
          </a:p>
          <a:p>
            <a:pPr lvl="1"/>
            <a:r>
              <a:rPr lang="zh-CN" altLang="zh-CN" sz="1400" dirty="0">
                <a:solidFill>
                  <a:srgbClr val="000000"/>
                </a:solidFill>
              </a:rPr>
              <a:t>对影响事件进行风险评估分类。根据人员种类分析对公司影响，如法定代表人、股东、主要人员、普通员工。针对影响事件划分不同影响等级，如行政处罚、经营异常、失信事件、被执行人事件、法院公告等。针对正负新闻舆情进行影响等级分类。越重要的人物对企业影响越大，越重要的事件对企业影响越大，负面新闻对公司影响大。</a:t>
            </a:r>
          </a:p>
          <a:p>
            <a:r>
              <a:rPr lang="zh-CN" altLang="zh-CN" sz="1800" dirty="0">
                <a:solidFill>
                  <a:srgbClr val="000000"/>
                </a:solidFill>
              </a:rPr>
              <a:t>经过这</a:t>
            </a:r>
            <a:r>
              <a:rPr lang="en-US" altLang="zh-CN" sz="1800" dirty="0">
                <a:solidFill>
                  <a:srgbClr val="000000"/>
                </a:solidFill>
              </a:rPr>
              <a:t>4</a:t>
            </a:r>
            <a:r>
              <a:rPr lang="zh-CN" altLang="zh-CN" sz="1800" dirty="0">
                <a:solidFill>
                  <a:srgbClr val="000000"/>
                </a:solidFill>
              </a:rPr>
              <a:t>个指标的综合衡量得到的风险影响因素，将对风险划分为</a:t>
            </a:r>
            <a:r>
              <a:rPr lang="en-US" altLang="zh-CN" sz="1800" dirty="0">
                <a:solidFill>
                  <a:srgbClr val="000000"/>
                </a:solidFill>
              </a:rPr>
              <a:t>5</a:t>
            </a:r>
            <a:r>
              <a:rPr lang="zh-CN" altLang="zh-CN" sz="1800" dirty="0">
                <a:solidFill>
                  <a:srgbClr val="000000"/>
                </a:solidFill>
              </a:rPr>
              <a:t>个等级，越大的数字表风险依次递增。其中，</a:t>
            </a:r>
            <a:r>
              <a:rPr lang="en-US" altLang="zh-CN" sz="1800" dirty="0">
                <a:solidFill>
                  <a:srgbClr val="000000"/>
                </a:solidFill>
              </a:rPr>
              <a:t>1</a:t>
            </a:r>
            <a:r>
              <a:rPr lang="zh-CN" altLang="zh-CN" sz="1800" dirty="0">
                <a:solidFill>
                  <a:srgbClr val="000000"/>
                </a:solidFill>
              </a:rPr>
              <a:t>为无风险，</a:t>
            </a:r>
            <a:r>
              <a:rPr lang="en-US" altLang="zh-CN" sz="1800" dirty="0">
                <a:solidFill>
                  <a:srgbClr val="000000"/>
                </a:solidFill>
              </a:rPr>
              <a:t>5</a:t>
            </a:r>
            <a:r>
              <a:rPr lang="zh-CN" altLang="zh-CN" sz="1800" dirty="0">
                <a:solidFill>
                  <a:srgbClr val="000000"/>
                </a:solidFill>
              </a:rPr>
              <a:t>为最严重风险，将这些风险分析后并最终显示给用户</a:t>
            </a:r>
          </a:p>
        </p:txBody>
      </p:sp>
      <p:sp>
        <p:nvSpPr>
          <p:cNvPr id="10" name="矩形 9"/>
          <p:cNvSpPr/>
          <p:nvPr/>
        </p:nvSpPr>
        <p:spPr>
          <a:xfrm>
            <a:off x="596901" y="430213"/>
            <a:ext cx="319786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kumimoji="0" lang="zh-CN" altLang="en-US" dirty="0" smtClean="0"/>
              <a:t>基于知识图谱的企业信息查询</a:t>
            </a:r>
            <a:endParaRPr kumimoji="0" lang="zh-CN" alt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zh-CN" sz="1800" dirty="0">
                <a:solidFill>
                  <a:srgbClr val="000000"/>
                </a:solidFill>
              </a:rPr>
              <a:t>企业投资关系</a:t>
            </a:r>
            <a:r>
              <a:rPr lang="zh-CN" altLang="zh-CN" sz="1800" dirty="0" smtClean="0">
                <a:solidFill>
                  <a:srgbClr val="000000"/>
                </a:solidFill>
              </a:rPr>
              <a:t>路径</a:t>
            </a:r>
            <a:r>
              <a:rPr lang="zh-CN" altLang="en-US" sz="1800" dirty="0" smtClean="0">
                <a:solidFill>
                  <a:srgbClr val="000000"/>
                </a:solidFill>
              </a:rPr>
              <a:t>分析</a:t>
            </a:r>
            <a:endParaRPr lang="zh-CN" altLang="zh-CN" sz="1800" dirty="0">
              <a:solidFill>
                <a:srgbClr val="000000"/>
              </a:solidFill>
            </a:endParaRPr>
          </a:p>
        </p:txBody>
      </p:sp>
      <p:grpSp>
        <p:nvGrpSpPr>
          <p:cNvPr id="10" name="Canvas 1377"/>
          <p:cNvGrpSpPr/>
          <p:nvPr/>
        </p:nvGrpSpPr>
        <p:grpSpPr>
          <a:xfrm>
            <a:off x="2469681" y="1844156"/>
            <a:ext cx="3389630" cy="1836003"/>
            <a:chOff x="0" y="0"/>
            <a:chExt cx="3389630" cy="1836003"/>
          </a:xfrm>
        </p:grpSpPr>
        <p:sp>
          <p:nvSpPr>
            <p:cNvPr id="13" name="矩形 12"/>
            <p:cNvSpPr/>
            <p:nvPr/>
          </p:nvSpPr>
          <p:spPr>
            <a:xfrm>
              <a:off x="0" y="0"/>
              <a:ext cx="3389630" cy="1835785"/>
            </a:xfrm>
            <a:prstGeom prst="rect">
              <a:avLst/>
            </a:prstGeom>
            <a:noFill/>
            <a:ln>
              <a:noFill/>
            </a:ln>
          </p:spPr>
        </p:sp>
        <p:grpSp>
          <p:nvGrpSpPr>
            <p:cNvPr id="14" name="Group 1380"/>
            <p:cNvGrpSpPr/>
            <p:nvPr/>
          </p:nvGrpSpPr>
          <p:grpSpPr bwMode="auto">
            <a:xfrm>
              <a:off x="99967" y="39208"/>
              <a:ext cx="3198294" cy="1796795"/>
              <a:chOff x="3750" y="2020"/>
              <a:chExt cx="5340" cy="3000"/>
            </a:xfrm>
          </p:grpSpPr>
          <p:sp>
            <p:nvSpPr>
              <p:cNvPr id="19" name="Text Box 21"/>
              <p:cNvSpPr txBox="1"/>
              <p:nvPr/>
            </p:nvSpPr>
            <p:spPr bwMode="auto">
              <a:xfrm>
                <a:off x="5865" y="3295"/>
                <a:ext cx="1110" cy="510"/>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企业</a:t>
                </a:r>
                <a:r>
                  <a:rPr lang="en-US" sz="1050" kern="100">
                    <a:effectLst/>
                    <a:latin typeface="宋体" panose="02010600030101010101" pitchFamily="2" charset="-122"/>
                    <a:ea typeface="宋体" panose="02010600030101010101" pitchFamily="2" charset="-122"/>
                    <a:cs typeface="Times New Roman" panose="02020603050405020304" pitchFamily="18" charset="0"/>
                  </a:rPr>
                  <a:t>A</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20" name="Text Box 22"/>
              <p:cNvSpPr txBox="1"/>
              <p:nvPr/>
            </p:nvSpPr>
            <p:spPr bwMode="auto">
              <a:xfrm>
                <a:off x="3750" y="2020"/>
                <a:ext cx="1080" cy="495"/>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股东</a:t>
                </a:r>
                <a:r>
                  <a:rPr lang="en-US" sz="1050" kern="100">
                    <a:effectLst/>
                    <a:latin typeface="宋体" panose="02010600030101010101" pitchFamily="2" charset="-122"/>
                    <a:ea typeface="宋体" panose="02010600030101010101" pitchFamily="2" charset="-122"/>
                    <a:cs typeface="Times New Roman" panose="02020603050405020304" pitchFamily="18" charset="0"/>
                  </a:rPr>
                  <a:t>c</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21" name="Text Box 23"/>
              <p:cNvSpPr txBox="1"/>
              <p:nvPr/>
            </p:nvSpPr>
            <p:spPr bwMode="auto">
              <a:xfrm>
                <a:off x="5220" y="2020"/>
                <a:ext cx="1080" cy="495"/>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股东</a:t>
                </a:r>
                <a:r>
                  <a:rPr lang="en-US" sz="1050" kern="100">
                    <a:effectLst/>
                    <a:latin typeface="宋体" panose="02010600030101010101" pitchFamily="2" charset="-122"/>
                    <a:ea typeface="宋体" panose="02010600030101010101" pitchFamily="2" charset="-122"/>
                    <a:cs typeface="Times New Roman" panose="02020603050405020304" pitchFamily="18" charset="0"/>
                  </a:rPr>
                  <a:t>d</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22" name="Text Box 24"/>
              <p:cNvSpPr txBox="1"/>
              <p:nvPr/>
            </p:nvSpPr>
            <p:spPr bwMode="auto">
              <a:xfrm>
                <a:off x="5895" y="4525"/>
                <a:ext cx="1080" cy="495"/>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企业</a:t>
                </a:r>
                <a:r>
                  <a:rPr lang="en-US" sz="1050" kern="100">
                    <a:effectLst/>
                    <a:latin typeface="宋体" panose="02010600030101010101" pitchFamily="2" charset="-122"/>
                    <a:ea typeface="宋体" panose="02010600030101010101" pitchFamily="2" charset="-122"/>
                    <a:cs typeface="Times New Roman" panose="02020603050405020304" pitchFamily="18" charset="0"/>
                  </a:rPr>
                  <a:t>B</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23" name="Text Box 25"/>
              <p:cNvSpPr txBox="1"/>
              <p:nvPr/>
            </p:nvSpPr>
            <p:spPr bwMode="auto">
              <a:xfrm>
                <a:off x="6690" y="2020"/>
                <a:ext cx="2400" cy="495"/>
              </a:xfrm>
              <a:prstGeom prst="rect">
                <a:avLst/>
              </a:prstGeom>
              <a:solidFill>
                <a:srgbClr val="FFFFFF"/>
              </a:solidFill>
              <a:ln w="9525">
                <a:solidFill>
                  <a:srgbClr val="000000"/>
                </a:solidFill>
                <a:miter lim="800000"/>
              </a:ln>
            </p:spPr>
            <p:txBody>
              <a:bodyPr rot="0" vert="horz" wrap="square" lIns="91440" tIns="45720" rIns="91440" bIns="45720" anchor="t" anchorCtr="0" upright="1">
                <a:noAutofit/>
              </a:bodyPr>
              <a:lstStyle/>
              <a:p>
                <a:pPr algn="ctr">
                  <a:spcAft>
                    <a:spcPts val="0"/>
                  </a:spcAft>
                </a:pPr>
                <a:r>
                  <a:rPr lang="zh-CN" sz="1050" kern="100">
                    <a:effectLst/>
                    <a:latin typeface="宋体" panose="02010600030101010101" pitchFamily="2" charset="-122"/>
                    <a:ea typeface="宋体" panose="02010600030101010101" pitchFamily="2" charset="-122"/>
                    <a:cs typeface="Times New Roman" panose="02020603050405020304" pitchFamily="18" charset="0"/>
                  </a:rPr>
                  <a:t>法定代表人</a:t>
                </a:r>
                <a:r>
                  <a:rPr lang="en-US" sz="1050" kern="100">
                    <a:effectLst/>
                    <a:latin typeface="宋体" panose="02010600030101010101" pitchFamily="2" charset="-122"/>
                    <a:ea typeface="宋体" panose="02010600030101010101" pitchFamily="2" charset="-122"/>
                    <a:cs typeface="Times New Roman" panose="02020603050405020304" pitchFamily="18" charset="0"/>
                  </a:rPr>
                  <a:t>&amp;</a:t>
                </a:r>
                <a:r>
                  <a:rPr lang="zh-CN" sz="1050" kern="100">
                    <a:effectLst/>
                    <a:latin typeface="宋体" panose="02010600030101010101" pitchFamily="2" charset="-122"/>
                    <a:ea typeface="宋体" panose="02010600030101010101" pitchFamily="2" charset="-122"/>
                    <a:cs typeface="Times New Roman" panose="02020603050405020304" pitchFamily="18" charset="0"/>
                  </a:rPr>
                  <a:t>股东</a:t>
                </a:r>
                <a:r>
                  <a:rPr lang="en-US" sz="1050" kern="100">
                    <a:effectLst/>
                    <a:latin typeface="宋体" panose="02010600030101010101" pitchFamily="2" charset="-122"/>
                    <a:ea typeface="宋体" panose="02010600030101010101" pitchFamily="2" charset="-122"/>
                    <a:cs typeface="Times New Roman" panose="02020603050405020304" pitchFamily="18" charset="0"/>
                  </a:rPr>
                  <a:t>e</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cxnSp>
            <p:nvCxnSpPr>
              <p:cNvPr id="24" name="AutoShape 27"/>
              <p:cNvCxnSpPr/>
              <p:nvPr/>
            </p:nvCxnSpPr>
            <p:spPr bwMode="auto">
              <a:xfrm>
                <a:off x="6450" y="3805"/>
                <a:ext cx="0" cy="720"/>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cxnSp>
            <p:nvCxnSpPr>
              <p:cNvPr id="25" name="AutoShape 31"/>
              <p:cNvCxnSpPr/>
              <p:nvPr/>
            </p:nvCxnSpPr>
            <p:spPr bwMode="auto">
              <a:xfrm>
                <a:off x="4290" y="2515"/>
                <a:ext cx="2160" cy="780"/>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cxnSp>
            <p:nvCxnSpPr>
              <p:cNvPr id="26" name="AutoShape 1388"/>
              <p:cNvCxnSpPr/>
              <p:nvPr/>
            </p:nvCxnSpPr>
            <p:spPr bwMode="auto">
              <a:xfrm>
                <a:off x="5865" y="2515"/>
                <a:ext cx="585" cy="780"/>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cxnSp>
            <p:nvCxnSpPr>
              <p:cNvPr id="27" name="AutoShape 1389"/>
              <p:cNvCxnSpPr/>
              <p:nvPr/>
            </p:nvCxnSpPr>
            <p:spPr bwMode="auto">
              <a:xfrm flipH="1">
                <a:off x="6450" y="2515"/>
                <a:ext cx="1410" cy="780"/>
              </a:xfrm>
              <a:prstGeom prst="straightConnector1">
                <a:avLst/>
              </a:prstGeom>
              <a:noFill/>
              <a:ln w="9525">
                <a:solidFill>
                  <a:srgbClr val="000000"/>
                </a:solidFill>
                <a:round/>
                <a:tailEnd type="triangle" w="med" len="med"/>
              </a:ln>
              <a:extLst>
                <a:ext uri="{909E8E84-426E-40DD-AFC4-6F175D3DCCD1}">
                  <a14:hiddenFill xmlns:a14="http://schemas.microsoft.com/office/drawing/2010/main">
                    <a:noFill/>
                  </a14:hiddenFill>
                </a:ext>
              </a:extLst>
            </p:spPr>
          </p:cxnSp>
        </p:grpSp>
        <p:sp>
          <p:nvSpPr>
            <p:cNvPr id="15" name="Text Box 1390"/>
            <p:cNvSpPr txBox="1"/>
            <p:nvPr/>
          </p:nvSpPr>
          <p:spPr bwMode="auto">
            <a:xfrm>
              <a:off x="585104" y="410542"/>
              <a:ext cx="431230" cy="284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86205" tIns="43104" rIns="86205" bIns="43104"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投资</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16" name="Text Box 1391"/>
            <p:cNvSpPr txBox="1"/>
            <p:nvPr/>
          </p:nvSpPr>
          <p:spPr bwMode="auto">
            <a:xfrm>
              <a:off x="1465532" y="374607"/>
              <a:ext cx="431230" cy="284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86205" tIns="43104" rIns="86205" bIns="43104"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投资</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17" name="Text Box 1392"/>
            <p:cNvSpPr txBox="1"/>
            <p:nvPr/>
          </p:nvSpPr>
          <p:spPr bwMode="auto">
            <a:xfrm>
              <a:off x="2193234" y="392573"/>
              <a:ext cx="431230" cy="284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86205" tIns="43104" rIns="86205" bIns="43104"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投资</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sp>
          <p:nvSpPr>
            <p:cNvPr id="18" name="Text Box 1393"/>
            <p:cNvSpPr txBox="1"/>
            <p:nvPr/>
          </p:nvSpPr>
          <p:spPr bwMode="auto">
            <a:xfrm>
              <a:off x="1384679" y="1159206"/>
              <a:ext cx="736686" cy="2844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rot="0" vert="horz" wrap="square" lIns="86205" tIns="43104" rIns="86205" bIns="43104" anchor="t" anchorCtr="0" upright="1">
              <a:noAutofit/>
            </a:bodyPr>
            <a:lstStyle/>
            <a:p>
              <a:pPr algn="just">
                <a:spcAft>
                  <a:spcPts val="0"/>
                </a:spcAft>
              </a:pPr>
              <a:r>
                <a:rPr lang="zh-CN" sz="1000" kern="100">
                  <a:effectLst/>
                  <a:latin typeface="宋体" panose="02010600030101010101" pitchFamily="2" charset="-122"/>
                  <a:ea typeface="宋体" panose="02010600030101010101" pitchFamily="2" charset="-122"/>
                  <a:cs typeface="Times New Roman" panose="02020603050405020304" pitchFamily="18" charset="0"/>
                </a:rPr>
                <a:t>投资</a:t>
              </a:r>
              <a:r>
                <a:rPr lang="en-US" sz="1000" kern="100">
                  <a:effectLst/>
                  <a:latin typeface="宋体" panose="02010600030101010101" pitchFamily="2" charset="-122"/>
                  <a:ea typeface="宋体" panose="02010600030101010101" pitchFamily="2" charset="-122"/>
                  <a:cs typeface="Times New Roman" panose="02020603050405020304" pitchFamily="18" charset="0"/>
                </a:rPr>
                <a:t>100%</a:t>
              </a:r>
              <a:endParaRPr lang="zh-CN" sz="1050" kern="100">
                <a:effectLst/>
                <a:latin typeface="宋体" panose="02010600030101010101" pitchFamily="2" charset="-122"/>
                <a:ea typeface="宋体" panose="02010600030101010101" pitchFamily="2" charset="-122"/>
                <a:cs typeface="Times New Roman" panose="02020603050405020304" pitchFamily="18" charset="0"/>
              </a:endParaRPr>
            </a:p>
          </p:txBody>
        </p:sp>
      </p:grpSp>
      <p:sp>
        <p:nvSpPr>
          <p:cNvPr id="28" name="矩形 27"/>
          <p:cNvSpPr/>
          <p:nvPr/>
        </p:nvSpPr>
        <p:spPr>
          <a:xfrm>
            <a:off x="596901" y="430213"/>
            <a:ext cx="319786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kumimoji="0" lang="zh-CN" altLang="en-US" dirty="0" smtClean="0"/>
              <a:t>基于知识图谱的企业信息查询</a:t>
            </a:r>
            <a:endParaRPr kumimoji="0" lang="zh-CN" alt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319786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eaLnBrk="1" fontAlgn="auto" hangingPunct="1">
              <a:spcBef>
                <a:spcPts val="0"/>
              </a:spcBef>
              <a:spcAft>
                <a:spcPts val="0"/>
              </a:spcAft>
              <a:defRPr/>
            </a:pPr>
            <a:r>
              <a:rPr kumimoji="0" lang="zh-CN" altLang="en-US" dirty="0" smtClean="0"/>
              <a:t>基于知识图谱的企业信息查询</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9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企业知识图谱数据存储及</a:t>
            </a:r>
            <a:r>
              <a:rPr lang="zh-CN" altLang="en-US" sz="1800" dirty="0" smtClean="0">
                <a:solidFill>
                  <a:srgbClr val="000000"/>
                </a:solidFill>
              </a:rPr>
              <a:t>使用</a:t>
            </a:r>
            <a:endParaRPr lang="en-US" altLang="zh-CN" sz="1800" dirty="0" smtClean="0">
              <a:solidFill>
                <a:srgbClr val="000000"/>
              </a:solidFill>
            </a:endParaRPr>
          </a:p>
          <a:p>
            <a:r>
              <a:rPr lang="zh-CN" altLang="en-US" sz="1800" dirty="0" smtClean="0">
                <a:solidFill>
                  <a:srgbClr val="000000"/>
                </a:solidFill>
              </a:rPr>
              <a:t>在</a:t>
            </a:r>
            <a:r>
              <a:rPr lang="zh-CN" altLang="en-US" sz="1800" dirty="0">
                <a:solidFill>
                  <a:srgbClr val="000000"/>
                </a:solidFill>
              </a:rPr>
              <a:t>企业相关的数据维度中，以工商信息中的数据作为企业知识图谱的基础来源。工商信息主要包括工商照面信息</a:t>
            </a:r>
            <a:r>
              <a:rPr lang="en-US" altLang="zh-CN" sz="1800" dirty="0">
                <a:solidFill>
                  <a:srgbClr val="000000"/>
                </a:solidFill>
              </a:rPr>
              <a:t>(Company)</a:t>
            </a:r>
            <a:r>
              <a:rPr lang="zh-CN" altLang="en-US" sz="1800" dirty="0">
                <a:solidFill>
                  <a:srgbClr val="000000"/>
                </a:solidFill>
              </a:rPr>
              <a:t>、股东信息</a:t>
            </a:r>
            <a:r>
              <a:rPr lang="en-US" altLang="zh-CN" sz="1800" dirty="0">
                <a:solidFill>
                  <a:srgbClr val="000000"/>
                </a:solidFill>
              </a:rPr>
              <a:t>(Partner)</a:t>
            </a:r>
            <a:r>
              <a:rPr lang="zh-CN" altLang="en-US" sz="1800" dirty="0">
                <a:solidFill>
                  <a:srgbClr val="000000"/>
                </a:solidFill>
              </a:rPr>
              <a:t>、人员信息</a:t>
            </a:r>
            <a:r>
              <a:rPr lang="en-US" altLang="zh-CN" sz="1800" dirty="0">
                <a:solidFill>
                  <a:srgbClr val="000000"/>
                </a:solidFill>
              </a:rPr>
              <a:t>(Employee)</a:t>
            </a:r>
            <a:r>
              <a:rPr lang="zh-CN" altLang="en-US" sz="1800" dirty="0">
                <a:solidFill>
                  <a:srgbClr val="000000"/>
                </a:solidFill>
              </a:rPr>
              <a:t>、分支机构</a:t>
            </a:r>
            <a:r>
              <a:rPr lang="en-US" altLang="zh-CN" sz="1800" dirty="0">
                <a:solidFill>
                  <a:srgbClr val="000000"/>
                </a:solidFill>
              </a:rPr>
              <a:t>(Branch)</a:t>
            </a:r>
            <a:r>
              <a:rPr lang="zh-CN" altLang="en-US" sz="1800" dirty="0">
                <a:solidFill>
                  <a:srgbClr val="000000"/>
                </a:solidFill>
              </a:rPr>
              <a:t>和历史变更记录</a:t>
            </a:r>
            <a:r>
              <a:rPr lang="en-US" altLang="zh-CN" sz="1800" dirty="0">
                <a:solidFill>
                  <a:srgbClr val="000000"/>
                </a:solidFill>
              </a:rPr>
              <a:t>(Change)</a:t>
            </a:r>
            <a:r>
              <a:rPr lang="zh-CN" altLang="en-US" sz="1800" dirty="0" smtClean="0">
                <a:solidFill>
                  <a:srgbClr val="000000"/>
                </a:solidFill>
              </a:rPr>
              <a:t>等</a:t>
            </a:r>
            <a:endParaRPr lang="en-US" altLang="zh-CN" sz="1800" dirty="0" smtClean="0">
              <a:solidFill>
                <a:srgbClr val="000000"/>
              </a:solidFill>
            </a:endParaRPr>
          </a:p>
          <a:p>
            <a:r>
              <a:rPr lang="zh-CN" altLang="en-US" sz="1800" dirty="0" smtClean="0">
                <a:solidFill>
                  <a:srgbClr val="000000"/>
                </a:solidFill>
              </a:rPr>
              <a:t>实体</a:t>
            </a:r>
            <a:r>
              <a:rPr lang="zh-CN" altLang="en-US" sz="1800" dirty="0">
                <a:solidFill>
                  <a:srgbClr val="000000"/>
                </a:solidFill>
              </a:rPr>
              <a:t>和关系在提取后，选择免费开源的图数据库</a:t>
            </a:r>
            <a:r>
              <a:rPr lang="en-US" altLang="zh-CN" sz="1800" dirty="0">
                <a:solidFill>
                  <a:srgbClr val="000000"/>
                </a:solidFill>
              </a:rPr>
              <a:t>Neo4j</a:t>
            </a:r>
            <a:r>
              <a:rPr lang="zh-CN" altLang="en-US" sz="1800" dirty="0">
                <a:solidFill>
                  <a:srgbClr val="000000"/>
                </a:solidFill>
              </a:rPr>
              <a:t>作为关联关系存储的数据库。作为一个高性能的图形数据库，</a:t>
            </a:r>
            <a:r>
              <a:rPr lang="en-US" altLang="zh-CN" sz="1800" dirty="0">
                <a:solidFill>
                  <a:srgbClr val="000000"/>
                </a:solidFill>
              </a:rPr>
              <a:t>Neo4j </a:t>
            </a:r>
            <a:r>
              <a:rPr lang="zh-CN" altLang="en-US" sz="1800" dirty="0">
                <a:solidFill>
                  <a:srgbClr val="000000"/>
                </a:solidFill>
              </a:rPr>
              <a:t>将结构化好的数据存储在网络上而不是关系表中，基于图的搜索，具有完全事务管理功能，能很好支撑动态数据特性的应用需求。利用</a:t>
            </a:r>
            <a:r>
              <a:rPr lang="en-US" altLang="zh-CN" sz="1800" dirty="0">
                <a:solidFill>
                  <a:srgbClr val="000000"/>
                </a:solidFill>
              </a:rPr>
              <a:t>Neo4j </a:t>
            </a:r>
            <a:r>
              <a:rPr lang="zh-CN" altLang="en-US" sz="1800" dirty="0">
                <a:solidFill>
                  <a:srgbClr val="000000"/>
                </a:solidFill>
              </a:rPr>
              <a:t>提供的</a:t>
            </a:r>
            <a:r>
              <a:rPr lang="en-US" altLang="zh-CN" sz="1800" dirty="0" err="1">
                <a:solidFill>
                  <a:srgbClr val="000000"/>
                </a:solidFill>
              </a:rPr>
              <a:t>Cyhper</a:t>
            </a:r>
            <a:r>
              <a:rPr lang="zh-CN" altLang="en-US" sz="1800" dirty="0">
                <a:solidFill>
                  <a:srgbClr val="000000"/>
                </a:solidFill>
              </a:rPr>
              <a:t>语法，开发人员可以专注业务场景，而直接使用自带的图挖掘算法</a:t>
            </a:r>
            <a:endParaRPr lang="zh-CN" altLang="zh-CN" sz="1800" dirty="0">
              <a:solidFill>
                <a:srgbClr val="000000"/>
              </a:solidFill>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0" descr="thankyou"/>
          <p:cNvPicPr>
            <a:picLocks noChangeAspect="1" noChangeArrowheads="1"/>
          </p:cNvPicPr>
          <p:nvPr/>
        </p:nvPicPr>
        <p:blipFill>
          <a:blip r:embed="rId2"/>
          <a:srcRect/>
          <a:stretch>
            <a:fillRect/>
          </a:stretch>
        </p:blipFill>
        <p:spPr bwMode="auto">
          <a:xfrm>
            <a:off x="2178666" y="908110"/>
            <a:ext cx="4346824" cy="3413692"/>
          </a:xfrm>
          <a:prstGeom prst="rect">
            <a:avLst/>
          </a:prstGeom>
          <a:noFill/>
          <a:ln w="9525">
            <a:noFill/>
            <a:miter lim="800000"/>
            <a:headEnd/>
            <a:tailEnd/>
          </a:ln>
        </p:spPr>
      </p:pic>
    </p:spTree>
    <p:extLst>
      <p:ext uri="{BB962C8B-B14F-4D97-AF65-F5344CB8AC3E}">
        <p14:creationId xmlns:p14="http://schemas.microsoft.com/office/powerpoint/2010/main" val="19012247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stretch>
            <a:fillRect/>
          </a:stretch>
        </p:blipFill>
        <p:spPr>
          <a:xfrm>
            <a:off x="474841" y="790003"/>
            <a:ext cx="4630072" cy="4086120"/>
          </a:xfrm>
          <a:prstGeom prst="rect">
            <a:avLst/>
          </a:prstGeom>
        </p:spPr>
      </p:pic>
      <p:sp>
        <p:nvSpPr>
          <p:cNvPr id="5" name="TextBox 5"/>
          <p:cNvSpPr txBox="1">
            <a:spLocks noChangeArrowheads="1"/>
          </p:cNvSpPr>
          <p:nvPr/>
        </p:nvSpPr>
        <p:spPr bwMode="auto">
          <a:xfrm>
            <a:off x="608013" y="430213"/>
            <a:ext cx="2095430" cy="461665"/>
          </a:xfrm>
          <a:prstGeom prst="rect">
            <a:avLst/>
          </a:prstGeom>
          <a:solidFill>
            <a:srgbClr val="FF6600"/>
          </a:solidFill>
          <a:ln>
            <a:noFill/>
          </a:ln>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r>
              <a:rPr kumimoji="0" lang="zh-CN" altLang="en-US" sz="2400" dirty="0">
                <a:solidFill>
                  <a:schemeClr val="bg1"/>
                </a:solidFill>
                <a:latin typeface="微软雅黑" panose="020B0503020204020204" pitchFamily="34" charset="-122"/>
                <a:ea typeface="微软雅黑" panose="020B0503020204020204" pitchFamily="34" charset="-122"/>
              </a:rPr>
              <a:t>知识</a:t>
            </a:r>
            <a:r>
              <a:rPr kumimoji="0" lang="zh-CN" altLang="en-US" sz="2400" dirty="0" smtClean="0">
                <a:solidFill>
                  <a:schemeClr val="bg1"/>
                </a:solidFill>
                <a:latin typeface="微软雅黑" panose="020B0503020204020204" pitchFamily="34" charset="-122"/>
                <a:ea typeface="微软雅黑" panose="020B0503020204020204" pitchFamily="34" charset="-122"/>
              </a:rPr>
              <a:t>图谱示例</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6" name="直接连接符 13"/>
          <p:cNvCxnSpPr/>
          <p:nvPr/>
        </p:nvCxnSpPr>
        <p:spPr>
          <a:xfrm>
            <a:off x="1387475" y="882987"/>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3" name="矩形 12"/>
          <p:cNvSpPr/>
          <p:nvPr/>
        </p:nvSpPr>
        <p:spPr>
          <a:xfrm>
            <a:off x="5318288" y="1813044"/>
            <a:ext cx="2723823" cy="369332"/>
          </a:xfrm>
          <a:prstGeom prst="rect">
            <a:avLst/>
          </a:prstGeom>
        </p:spPr>
        <p:txBody>
          <a:bodyPr wrap="none">
            <a:spAutoFit/>
          </a:bodyPr>
          <a:lstStyle/>
          <a:p>
            <a:r>
              <a:rPr lang="en-US" altLang="zh-CN" dirty="0"/>
              <a:t>《</a:t>
            </a:r>
            <a:r>
              <a:rPr lang="zh-CN" altLang="en-US" dirty="0"/>
              <a:t>人民的名义</a:t>
            </a:r>
            <a:r>
              <a:rPr lang="en-US" altLang="zh-CN" dirty="0"/>
              <a:t>》</a:t>
            </a:r>
            <a:r>
              <a:rPr lang="zh-CN" altLang="en-US" dirty="0"/>
              <a:t>知识图谱</a:t>
            </a:r>
          </a:p>
        </p:txBody>
      </p:sp>
      <p:pic>
        <p:nvPicPr>
          <p:cNvPr id="15" name="图片 14"/>
          <p:cNvPicPr>
            <a:picLocks noChangeAspect="1"/>
          </p:cNvPicPr>
          <p:nvPr/>
        </p:nvPicPr>
        <p:blipFill>
          <a:blip r:embed="rId3"/>
          <a:stretch>
            <a:fillRect/>
          </a:stretch>
        </p:blipFill>
        <p:spPr>
          <a:xfrm>
            <a:off x="5104913" y="2305339"/>
            <a:ext cx="3947160" cy="527724"/>
          </a:xfrm>
          <a:prstGeom prst="rect">
            <a:avLst/>
          </a:prstGeom>
        </p:spPr>
      </p:pic>
      <p:pic>
        <p:nvPicPr>
          <p:cNvPr id="17" name="图片 16"/>
          <p:cNvPicPr>
            <a:picLocks noChangeAspect="1"/>
          </p:cNvPicPr>
          <p:nvPr/>
        </p:nvPicPr>
        <p:blipFill>
          <a:blip r:embed="rId4"/>
          <a:stretch>
            <a:fillRect/>
          </a:stretch>
        </p:blipFill>
        <p:spPr>
          <a:xfrm>
            <a:off x="5318288" y="3021899"/>
            <a:ext cx="3020945" cy="579654"/>
          </a:xfrm>
          <a:prstGeom prst="rect">
            <a:avLst/>
          </a:prstGeom>
        </p:spPr>
      </p:pic>
    </p:spTree>
    <p:extLst>
      <p:ext uri="{BB962C8B-B14F-4D97-AF65-F5344CB8AC3E}">
        <p14:creationId xmlns:p14="http://schemas.microsoft.com/office/powerpoint/2010/main" val="24259308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p:cNvSpPr txBox="1">
            <a:spLocks noChangeArrowheads="1"/>
          </p:cNvSpPr>
          <p:nvPr/>
        </p:nvSpPr>
        <p:spPr bwMode="auto">
          <a:xfrm>
            <a:off x="608013" y="430213"/>
            <a:ext cx="2095430" cy="461665"/>
          </a:xfrm>
          <a:prstGeom prst="rect">
            <a:avLst/>
          </a:prstGeom>
          <a:solidFill>
            <a:srgbClr val="FF6600"/>
          </a:solidFill>
          <a:ln>
            <a:noFill/>
          </a:ln>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smtClean="0">
                <a:solidFill>
                  <a:schemeClr val="bg1"/>
                </a:solidFill>
                <a:latin typeface="微软雅黑" panose="020B0503020204020204" pitchFamily="34" charset="-122"/>
                <a:ea typeface="微软雅黑" panose="020B0503020204020204" pitchFamily="34" charset="-122"/>
              </a:rPr>
              <a:t>检索和问答</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6" name="直接连接符 13"/>
          <p:cNvCxnSpPr/>
          <p:nvPr/>
        </p:nvCxnSpPr>
        <p:spPr>
          <a:xfrm>
            <a:off x="1387475" y="882987"/>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pic>
        <p:nvPicPr>
          <p:cNvPr id="2" name="图片 1"/>
          <p:cNvPicPr>
            <a:picLocks noChangeAspect="1"/>
          </p:cNvPicPr>
          <p:nvPr/>
        </p:nvPicPr>
        <p:blipFill>
          <a:blip r:embed="rId2"/>
          <a:stretch>
            <a:fillRect/>
          </a:stretch>
        </p:blipFill>
        <p:spPr>
          <a:xfrm>
            <a:off x="608012" y="946981"/>
            <a:ext cx="7621587" cy="3838698"/>
          </a:xfrm>
          <a:prstGeom prst="rect">
            <a:avLst/>
          </a:prstGeom>
        </p:spPr>
      </p:pic>
    </p:spTree>
    <p:extLst>
      <p:ext uri="{BB962C8B-B14F-4D97-AF65-F5344CB8AC3E}">
        <p14:creationId xmlns:p14="http://schemas.microsoft.com/office/powerpoint/2010/main" val="33393619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2095430" cy="461665"/>
          </a:xfrm>
          <a:prstGeom prst="rect">
            <a:avLst/>
          </a:prstGeom>
          <a:solidFill>
            <a:srgbClr val="FF6600"/>
          </a:solidFill>
          <a:ln>
            <a:noFill/>
          </a:ln>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algn="ctr" eaLnBrk="1" hangingPunct="1">
              <a:spcBef>
                <a:spcPct val="0"/>
              </a:spcBef>
              <a:buFontTx/>
              <a:buNone/>
            </a:pPr>
            <a:r>
              <a:rPr kumimoji="0" lang="zh-CN" altLang="en-US" sz="2400" dirty="0">
                <a:solidFill>
                  <a:schemeClr val="bg1"/>
                </a:solidFill>
                <a:latin typeface="微软雅黑" panose="020B0503020204020204" pitchFamily="34" charset="-122"/>
                <a:ea typeface="微软雅黑" panose="020B0503020204020204" pitchFamily="34" charset="-122"/>
              </a:rPr>
              <a:t>知识图谱</a:t>
            </a:r>
          </a:p>
        </p:txBody>
      </p:sp>
      <p:cxnSp>
        <p:nvCxnSpPr>
          <p:cNvPr id="13" name="直接连接符 13"/>
          <p:cNvCxnSpPr/>
          <p:nvPr/>
        </p:nvCxnSpPr>
        <p:spPr>
          <a:xfrm>
            <a:off x="1387475" y="882987"/>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2" name="矩形 3"/>
          <p:cNvSpPr>
            <a:spLocks noChangeArrowheads="1"/>
          </p:cNvSpPr>
          <p:nvPr/>
        </p:nvSpPr>
        <p:spPr bwMode="auto">
          <a:xfrm>
            <a:off x="218440" y="985508"/>
            <a:ext cx="4318000" cy="3625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400" dirty="0">
                <a:solidFill>
                  <a:srgbClr val="000000"/>
                </a:solidFill>
              </a:rPr>
              <a:t>知识图谱是结构化的语义知识库，用于以符号形式描述物理世界中的概念及其相互关系，由实体之间通过关系相互连接，构成网状的</a:t>
            </a:r>
            <a:r>
              <a:rPr lang="zh-CN" altLang="en-US" sz="1400" dirty="0" smtClean="0">
                <a:solidFill>
                  <a:srgbClr val="000000"/>
                </a:solidFill>
              </a:rPr>
              <a:t>知识结构。</a:t>
            </a:r>
            <a:endParaRPr lang="en-US" altLang="zh-CN" sz="1400" dirty="0" smtClean="0">
              <a:solidFill>
                <a:srgbClr val="000000"/>
              </a:solidFill>
            </a:endParaRPr>
          </a:p>
          <a:p>
            <a:r>
              <a:rPr lang="zh-CN" altLang="en-US" sz="1400" dirty="0" smtClean="0">
                <a:solidFill>
                  <a:srgbClr val="000000"/>
                </a:solidFill>
              </a:rPr>
              <a:t>知识</a:t>
            </a:r>
            <a:r>
              <a:rPr lang="zh-CN" altLang="en-US" sz="1400" dirty="0">
                <a:solidFill>
                  <a:srgbClr val="000000"/>
                </a:solidFill>
              </a:rPr>
              <a:t>图谱的目标是为了让机器能够理解文本背后的含义。为此，需要对可描述的事物</a:t>
            </a:r>
            <a:r>
              <a:rPr lang="en-US" altLang="zh-CN" sz="1400" dirty="0">
                <a:solidFill>
                  <a:srgbClr val="000000"/>
                </a:solidFill>
              </a:rPr>
              <a:t>(</a:t>
            </a:r>
            <a:r>
              <a:rPr lang="zh-CN" altLang="en-US" sz="1400" dirty="0">
                <a:solidFill>
                  <a:srgbClr val="000000"/>
                </a:solidFill>
              </a:rPr>
              <a:t>实体</a:t>
            </a:r>
            <a:r>
              <a:rPr lang="en-US" altLang="zh-CN" sz="1400" dirty="0">
                <a:solidFill>
                  <a:srgbClr val="000000"/>
                </a:solidFill>
              </a:rPr>
              <a:t>)</a:t>
            </a:r>
            <a:r>
              <a:rPr lang="zh-CN" altLang="en-US" sz="1400" dirty="0">
                <a:solidFill>
                  <a:srgbClr val="000000"/>
                </a:solidFill>
              </a:rPr>
              <a:t>进行建模，填充它的属性，拓展它和其他实体的联系，即构建机器的先验知识。此外，还涉及知识提取、表达、存储和检索</a:t>
            </a:r>
            <a:r>
              <a:rPr lang="zh-CN" altLang="en-US" sz="1400" dirty="0" smtClean="0">
                <a:solidFill>
                  <a:srgbClr val="000000"/>
                </a:solidFill>
              </a:rPr>
              <a:t>一系列技术。</a:t>
            </a:r>
            <a:endParaRPr lang="en-US" altLang="zh-CN" sz="1400" dirty="0" smtClean="0">
              <a:solidFill>
                <a:srgbClr val="000000"/>
              </a:solidFill>
            </a:endParaRPr>
          </a:p>
          <a:p>
            <a:r>
              <a:rPr lang="zh-CN" altLang="en-US" sz="1400" dirty="0">
                <a:solidFill>
                  <a:srgbClr val="000000"/>
                </a:solidFill>
              </a:rPr>
              <a:t>知识图谱首先是由</a:t>
            </a:r>
            <a:r>
              <a:rPr lang="en-US" altLang="zh-CN" sz="1400" dirty="0" smtClean="0">
                <a:solidFill>
                  <a:srgbClr val="000000"/>
                </a:solidFill>
              </a:rPr>
              <a:t>Google</a:t>
            </a:r>
            <a:r>
              <a:rPr lang="zh-CN" altLang="en-US" sz="1400" dirty="0" smtClean="0">
                <a:solidFill>
                  <a:srgbClr val="000000"/>
                </a:solidFill>
              </a:rPr>
              <a:t>于</a:t>
            </a:r>
            <a:r>
              <a:rPr lang="en-US" altLang="zh-CN" sz="1400" dirty="0">
                <a:solidFill>
                  <a:srgbClr val="000000"/>
                </a:solidFill>
              </a:rPr>
              <a:t>2012 </a:t>
            </a:r>
            <a:r>
              <a:rPr lang="zh-CN" altLang="en-US" sz="1400" dirty="0">
                <a:solidFill>
                  <a:srgbClr val="000000"/>
                </a:solidFill>
              </a:rPr>
              <a:t>年提出，目的是为了提升搜索结果的质量和提高检索效率，有知识图谱作为辅助，搜索引擎能够理解用户查询背后的语义信息，获取字符串背后隐含的对象或事物，这样返回的结果更为精准。此后，各个机构也开始着手打造各种知识库，比较知名的有</a:t>
            </a:r>
            <a:r>
              <a:rPr lang="en-US" altLang="zh-CN" sz="1400" dirty="0" err="1">
                <a:solidFill>
                  <a:srgbClr val="000000"/>
                </a:solidFill>
              </a:rPr>
              <a:t>DBPedia</a:t>
            </a:r>
            <a:r>
              <a:rPr lang="zh-CN" altLang="en-US" sz="1400" dirty="0">
                <a:solidFill>
                  <a:srgbClr val="000000"/>
                </a:solidFill>
              </a:rPr>
              <a:t>、</a:t>
            </a:r>
            <a:r>
              <a:rPr lang="en-US" altLang="zh-CN" sz="1400" dirty="0">
                <a:solidFill>
                  <a:srgbClr val="000000"/>
                </a:solidFill>
              </a:rPr>
              <a:t>NELL</a:t>
            </a:r>
            <a:r>
              <a:rPr lang="zh-CN" altLang="en-US" sz="1400" dirty="0">
                <a:solidFill>
                  <a:srgbClr val="000000"/>
                </a:solidFill>
              </a:rPr>
              <a:t>、</a:t>
            </a:r>
            <a:r>
              <a:rPr lang="en-US" altLang="zh-CN" sz="1400" dirty="0" err="1">
                <a:solidFill>
                  <a:srgbClr val="000000"/>
                </a:solidFill>
              </a:rPr>
              <a:t>OpenIE</a:t>
            </a:r>
            <a:r>
              <a:rPr lang="zh-CN" altLang="en-US" sz="1400" dirty="0">
                <a:solidFill>
                  <a:srgbClr val="000000"/>
                </a:solidFill>
              </a:rPr>
              <a:t>、</a:t>
            </a:r>
            <a:r>
              <a:rPr lang="en-US" altLang="zh-CN" sz="1400" dirty="0">
                <a:solidFill>
                  <a:srgbClr val="000000"/>
                </a:solidFill>
              </a:rPr>
              <a:t>Freebase</a:t>
            </a:r>
            <a:r>
              <a:rPr lang="zh-CN" altLang="en-US" sz="1400" dirty="0">
                <a:solidFill>
                  <a:srgbClr val="000000"/>
                </a:solidFill>
              </a:rPr>
              <a:t>、</a:t>
            </a:r>
            <a:r>
              <a:rPr lang="en-US" altLang="zh-CN" sz="1400" dirty="0">
                <a:solidFill>
                  <a:srgbClr val="000000"/>
                </a:solidFill>
              </a:rPr>
              <a:t>Google KG</a:t>
            </a:r>
            <a:r>
              <a:rPr lang="zh-CN" altLang="en-US" sz="1400" dirty="0">
                <a:solidFill>
                  <a:srgbClr val="000000"/>
                </a:solidFill>
              </a:rPr>
              <a:t>、</a:t>
            </a:r>
            <a:r>
              <a:rPr lang="en-US" altLang="zh-CN" sz="1400" dirty="0" err="1">
                <a:solidFill>
                  <a:srgbClr val="000000"/>
                </a:solidFill>
              </a:rPr>
              <a:t>BabeNet</a:t>
            </a:r>
            <a:r>
              <a:rPr lang="zh-CN" altLang="en-US" sz="1400" dirty="0">
                <a:solidFill>
                  <a:srgbClr val="000000"/>
                </a:solidFill>
              </a:rPr>
              <a:t>、</a:t>
            </a:r>
            <a:r>
              <a:rPr lang="en-US" altLang="zh-CN" sz="1400" dirty="0">
                <a:solidFill>
                  <a:srgbClr val="000000"/>
                </a:solidFill>
              </a:rPr>
              <a:t>WordNet</a:t>
            </a:r>
            <a:r>
              <a:rPr lang="zh-CN" altLang="en-US" sz="1400" dirty="0">
                <a:solidFill>
                  <a:srgbClr val="000000"/>
                </a:solidFill>
              </a:rPr>
              <a:t>和</a:t>
            </a:r>
            <a:r>
              <a:rPr lang="en-US" altLang="zh-CN" sz="1400" dirty="0" err="1">
                <a:solidFill>
                  <a:srgbClr val="000000"/>
                </a:solidFill>
              </a:rPr>
              <a:t>Yago</a:t>
            </a:r>
            <a:r>
              <a:rPr lang="zh-CN" altLang="en-US" sz="1400" dirty="0" smtClean="0">
                <a:solidFill>
                  <a:srgbClr val="000000"/>
                </a:solidFill>
              </a:rPr>
              <a:t>等。</a:t>
            </a:r>
            <a:endParaRPr lang="en-US" altLang="zh-CN" sz="1400" dirty="0" smtClean="0">
              <a:solidFill>
                <a:srgbClr val="000000"/>
              </a:solidFill>
            </a:endParaRPr>
          </a:p>
        </p:txBody>
      </p:sp>
      <p:pic>
        <p:nvPicPr>
          <p:cNvPr id="2" name="图片 1"/>
          <p:cNvPicPr>
            <a:picLocks noChangeAspect="1"/>
          </p:cNvPicPr>
          <p:nvPr/>
        </p:nvPicPr>
        <p:blipFill>
          <a:blip r:embed="rId3"/>
          <a:stretch>
            <a:fillRect/>
          </a:stretch>
        </p:blipFill>
        <p:spPr>
          <a:xfrm>
            <a:off x="4610408" y="1112521"/>
            <a:ext cx="4424063" cy="3520432"/>
          </a:xfrm>
          <a:prstGeom prst="rect">
            <a:avLst/>
          </a:prstGeom>
        </p:spPr>
      </p:pic>
    </p:spTree>
  </p:cSld>
  <p:clrMapOvr>
    <a:masterClrMapping/>
  </p:clrMapOvr>
  <p:transition spd="slow">
    <p:push/>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4742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知识图谱相关概念</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471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本体这个术语来自哲学概念，用于描述实体和实体间的关系。例如，“描述”都是“本体”的外在符号，人们所看到的图像、说的语言、对事物的感觉都是符号到本体的某种映射，所以它只可意会不可言传。在信息科学中的本体指的是语义层面的</a:t>
            </a:r>
            <a:r>
              <a:rPr lang="zh-CN" altLang="en-US" sz="1800" dirty="0" smtClean="0">
                <a:solidFill>
                  <a:srgbClr val="000000"/>
                </a:solidFill>
              </a:rPr>
              <a:t>意思。在</a:t>
            </a:r>
            <a:r>
              <a:rPr lang="zh-CN" altLang="en-US" sz="1800" dirty="0">
                <a:solidFill>
                  <a:srgbClr val="000000"/>
                </a:solidFill>
              </a:rPr>
              <a:t>人工智能领域中，本体就是用详细的描述方法定义出来的概念或者概念体系，建立本体的过程就是一个定义概念的</a:t>
            </a:r>
            <a:r>
              <a:rPr lang="zh-CN" altLang="en-US" sz="1800" dirty="0" smtClean="0">
                <a:solidFill>
                  <a:srgbClr val="000000"/>
                </a:solidFill>
              </a:rPr>
              <a:t>过程</a:t>
            </a:r>
            <a:endParaRPr lang="en-US" altLang="zh-CN" sz="1800" dirty="0" smtClean="0">
              <a:solidFill>
                <a:srgbClr val="000000"/>
              </a:solidFill>
            </a:endParaRPr>
          </a:p>
          <a:p>
            <a:r>
              <a:rPr lang="en-US" altLang="zh-CN" sz="1800" dirty="0" smtClean="0">
                <a:solidFill>
                  <a:srgbClr val="000000"/>
                </a:solidFill>
              </a:rPr>
              <a:t>Tom </a:t>
            </a:r>
            <a:r>
              <a:rPr lang="en-US" altLang="zh-CN" sz="1800" dirty="0">
                <a:solidFill>
                  <a:srgbClr val="000000"/>
                </a:solidFill>
              </a:rPr>
              <a:t>Gruber</a:t>
            </a:r>
            <a:r>
              <a:rPr lang="zh-CN" altLang="en-US" sz="1800" dirty="0">
                <a:solidFill>
                  <a:srgbClr val="000000"/>
                </a:solidFill>
              </a:rPr>
              <a:t>把本体定义为概念及其关系的形式化描述。本体类似于数据库中的表结构，主要用来定义类和关系，以及类层次和关系层次等。最常用的本体描述语言有</a:t>
            </a:r>
            <a:r>
              <a:rPr lang="en-US" altLang="zh-CN" sz="1800" dirty="0">
                <a:solidFill>
                  <a:srgbClr val="000000"/>
                </a:solidFill>
              </a:rPr>
              <a:t>RDF</a:t>
            </a:r>
            <a:r>
              <a:rPr lang="zh-CN" altLang="en-US" sz="1800" dirty="0">
                <a:solidFill>
                  <a:srgbClr val="000000"/>
                </a:solidFill>
              </a:rPr>
              <a:t>和网络本体语言</a:t>
            </a:r>
            <a:r>
              <a:rPr lang="en-US" altLang="zh-CN" sz="1800" dirty="0">
                <a:solidFill>
                  <a:srgbClr val="000000"/>
                </a:solidFill>
              </a:rPr>
              <a:t>(Ontology Web Language, OWL)</a:t>
            </a:r>
            <a:r>
              <a:rPr lang="zh-CN" altLang="en-US" sz="1800" dirty="0">
                <a:solidFill>
                  <a:srgbClr val="000000"/>
                </a:solidFill>
              </a:rPr>
              <a:t>等， 可以用于定义同义词、反义词，以及对属性的值域施加约束等。本体通常被用来为知识图谱定义图谱结构，个本体库是由类、属性和实例组成，在</a:t>
            </a:r>
            <a:r>
              <a:rPr lang="en-US" altLang="zh-CN" sz="1800" dirty="0">
                <a:solidFill>
                  <a:srgbClr val="000000"/>
                </a:solidFill>
              </a:rPr>
              <a:t>OWL</a:t>
            </a:r>
            <a:r>
              <a:rPr lang="zh-CN" altLang="en-US" sz="1800" dirty="0">
                <a:solidFill>
                  <a:srgbClr val="000000"/>
                </a:solidFill>
              </a:rPr>
              <a:t>里统称为实体</a:t>
            </a:r>
            <a:r>
              <a:rPr lang="en-US" altLang="zh-CN" sz="1800" dirty="0">
                <a:solidFill>
                  <a:srgbClr val="000000"/>
                </a:solidFill>
              </a:rPr>
              <a:t>(entity</a:t>
            </a:r>
            <a:r>
              <a:rPr lang="en-US" altLang="zh-CN" sz="1800" dirty="0" smtClean="0">
                <a:solidFill>
                  <a:srgbClr val="000000"/>
                </a:solidFill>
              </a:rPr>
              <a:t>)</a:t>
            </a:r>
            <a:endParaRPr lang="en-US" altLang="zh-CN" sz="1000" dirty="0">
              <a:solidFill>
                <a:srgbClr val="000000"/>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4742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知识图谱相关概念</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195580" y="1127471"/>
            <a:ext cx="5199380" cy="29792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400" dirty="0">
                <a:solidFill>
                  <a:srgbClr val="000000"/>
                </a:solidFill>
              </a:rPr>
              <a:t>知识库</a:t>
            </a:r>
            <a:r>
              <a:rPr lang="en-US" altLang="zh-CN" sz="1400" dirty="0">
                <a:solidFill>
                  <a:srgbClr val="000000"/>
                </a:solidFill>
              </a:rPr>
              <a:t>(Knowledge Base)</a:t>
            </a:r>
            <a:r>
              <a:rPr lang="zh-CN" altLang="en-US" sz="1400" dirty="0">
                <a:solidFill>
                  <a:srgbClr val="000000"/>
                </a:solidFill>
              </a:rPr>
              <a:t>是人工智能的经典概念之一。 最早作为专家系统</a:t>
            </a:r>
            <a:r>
              <a:rPr lang="en-US" altLang="zh-CN" sz="1400" dirty="0">
                <a:solidFill>
                  <a:srgbClr val="000000"/>
                </a:solidFill>
              </a:rPr>
              <a:t>(Expert System)</a:t>
            </a:r>
            <a:r>
              <a:rPr lang="zh-CN" altLang="en-US" sz="1400" dirty="0">
                <a:solidFill>
                  <a:srgbClr val="000000"/>
                </a:solidFill>
              </a:rPr>
              <a:t>的组成部分，用于实现决策推理。知识库中的知识有很多种不同的形式，例如本体知识、关联性知识、规则库和案例知识等</a:t>
            </a:r>
            <a:endParaRPr lang="en-US" altLang="zh-CN" sz="1400" dirty="0">
              <a:solidFill>
                <a:srgbClr val="000000"/>
              </a:solidFill>
            </a:endParaRPr>
          </a:p>
          <a:p>
            <a:r>
              <a:rPr lang="zh-CN" altLang="en-US" sz="1400" dirty="0">
                <a:solidFill>
                  <a:srgbClr val="000000"/>
                </a:solidFill>
              </a:rPr>
              <a:t>链接数据</a:t>
            </a:r>
            <a:r>
              <a:rPr lang="en-US" altLang="zh-CN" sz="1400" dirty="0">
                <a:solidFill>
                  <a:srgbClr val="000000"/>
                </a:solidFill>
              </a:rPr>
              <a:t>(Linked Data)</a:t>
            </a:r>
            <a:r>
              <a:rPr lang="zh-CN" altLang="en-US" sz="1400" dirty="0">
                <a:solidFill>
                  <a:srgbClr val="000000"/>
                </a:solidFill>
              </a:rPr>
              <a:t>是由</a:t>
            </a:r>
            <a:r>
              <a:rPr lang="en-US" altLang="zh-CN" sz="1400" dirty="0">
                <a:solidFill>
                  <a:srgbClr val="000000"/>
                </a:solidFill>
              </a:rPr>
              <a:t>Tim Berners Lee </a:t>
            </a:r>
            <a:r>
              <a:rPr lang="zh-CN" altLang="en-US" sz="1400" dirty="0">
                <a:solidFill>
                  <a:srgbClr val="000000"/>
                </a:solidFill>
              </a:rPr>
              <a:t>于</a:t>
            </a:r>
            <a:r>
              <a:rPr lang="en-US" altLang="zh-CN" sz="1400" dirty="0">
                <a:solidFill>
                  <a:srgbClr val="000000"/>
                </a:solidFill>
              </a:rPr>
              <a:t>2006</a:t>
            </a:r>
            <a:r>
              <a:rPr lang="zh-CN" altLang="en-US" sz="1400" dirty="0">
                <a:solidFill>
                  <a:srgbClr val="000000"/>
                </a:solidFill>
              </a:rPr>
              <a:t>年提出，为了强调语义互联网的目的建立数据之间的链接，而非仅仅把结构化的数据发布到网上。链接数据最接近于知识图谱的</a:t>
            </a:r>
            <a:r>
              <a:rPr lang="zh-CN" altLang="en-US" sz="1400" dirty="0" smtClean="0">
                <a:solidFill>
                  <a:srgbClr val="000000"/>
                </a:solidFill>
              </a:rPr>
              <a:t>概念</a:t>
            </a:r>
            <a:endParaRPr lang="en-US" altLang="zh-CN" sz="1400" dirty="0" smtClean="0">
              <a:solidFill>
                <a:srgbClr val="000000"/>
              </a:solidFill>
            </a:endParaRPr>
          </a:p>
          <a:p>
            <a:r>
              <a:rPr lang="zh-CN" altLang="en-US" sz="1400" dirty="0">
                <a:solidFill>
                  <a:srgbClr val="000000"/>
                </a:solidFill>
              </a:rPr>
              <a:t>语义网络</a:t>
            </a:r>
            <a:r>
              <a:rPr lang="en-US" altLang="zh-CN" sz="1400" dirty="0">
                <a:solidFill>
                  <a:srgbClr val="000000"/>
                </a:solidFill>
              </a:rPr>
              <a:t>(Semantic Network) </a:t>
            </a:r>
            <a:r>
              <a:rPr lang="zh-CN" altLang="en-US" sz="1400" dirty="0">
                <a:solidFill>
                  <a:srgbClr val="000000"/>
                </a:solidFill>
              </a:rPr>
              <a:t>最早是</a:t>
            </a:r>
            <a:r>
              <a:rPr lang="en-US" altLang="zh-CN" sz="1400" dirty="0">
                <a:solidFill>
                  <a:srgbClr val="000000"/>
                </a:solidFill>
              </a:rPr>
              <a:t>1960</a:t>
            </a:r>
            <a:r>
              <a:rPr lang="zh-CN" altLang="en-US" sz="1400" dirty="0">
                <a:solidFill>
                  <a:srgbClr val="000000"/>
                </a:solidFill>
              </a:rPr>
              <a:t>年由认知科学家</a:t>
            </a:r>
            <a:r>
              <a:rPr lang="en-US" altLang="zh-CN" sz="1400" dirty="0">
                <a:solidFill>
                  <a:srgbClr val="000000"/>
                </a:solidFill>
              </a:rPr>
              <a:t>Allan M. Collins </a:t>
            </a:r>
            <a:r>
              <a:rPr lang="zh-CN" altLang="en-US" sz="1400" dirty="0">
                <a:solidFill>
                  <a:srgbClr val="000000"/>
                </a:solidFill>
              </a:rPr>
              <a:t>作为知识表示的一种方法提出。其中</a:t>
            </a:r>
            <a:r>
              <a:rPr lang="en-US" altLang="zh-CN" sz="1400" dirty="0">
                <a:solidFill>
                  <a:srgbClr val="000000"/>
                </a:solidFill>
              </a:rPr>
              <a:t>WordNet</a:t>
            </a:r>
            <a:r>
              <a:rPr lang="zh-CN" altLang="en-US" sz="1400" dirty="0">
                <a:solidFill>
                  <a:srgbClr val="000000"/>
                </a:solidFill>
              </a:rPr>
              <a:t>是最典型的语义网络。与知识图谱相比，早期的语义网络更加侧重描述概念及其之间的关系，而知识图谱更加强调数据或事物之间的链接</a:t>
            </a:r>
            <a:endParaRPr lang="en-US" altLang="zh-CN" sz="1400" dirty="0">
              <a:solidFill>
                <a:srgbClr val="000000"/>
              </a:solidFill>
            </a:endParaRPr>
          </a:p>
        </p:txBody>
      </p:sp>
      <p:pic>
        <p:nvPicPr>
          <p:cNvPr id="2" name="图片 1"/>
          <p:cNvPicPr>
            <a:picLocks noChangeAspect="1"/>
          </p:cNvPicPr>
          <p:nvPr/>
        </p:nvPicPr>
        <p:blipFill>
          <a:blip r:embed="rId2"/>
          <a:stretch>
            <a:fillRect/>
          </a:stretch>
        </p:blipFill>
        <p:spPr>
          <a:xfrm>
            <a:off x="5605271" y="1368359"/>
            <a:ext cx="3297938" cy="2049998"/>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4742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常见的知识图谱</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2"/>
          <a:stretch>
            <a:fillRect/>
          </a:stretch>
        </p:blipFill>
        <p:spPr>
          <a:xfrm>
            <a:off x="596900" y="1028878"/>
            <a:ext cx="7839392" cy="3719335"/>
          </a:xfrm>
          <a:prstGeom prst="rect">
            <a:avLst/>
          </a:prstGeom>
        </p:spPr>
      </p:pic>
    </p:spTree>
    <p:extLst>
      <p:ext uri="{BB962C8B-B14F-4D97-AF65-F5344CB8AC3E}">
        <p14:creationId xmlns:p14="http://schemas.microsoft.com/office/powerpoint/2010/main" val="15243939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47429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知识图谱的存储</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588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r>
              <a:rPr lang="zh-CN" altLang="en-US" sz="1800" dirty="0">
                <a:solidFill>
                  <a:srgbClr val="000000"/>
                </a:solidFill>
              </a:rPr>
              <a:t>按照存储方式的不同，知识图谱的存储可分为基于表结构的存储和基于图结构的存储</a:t>
            </a:r>
            <a:r>
              <a:rPr lang="zh-CN" altLang="en-US" sz="1800" dirty="0" smtClean="0">
                <a:solidFill>
                  <a:srgbClr val="000000"/>
                </a:solidFill>
              </a:rPr>
              <a:t>。</a:t>
            </a:r>
            <a:endParaRPr lang="en-US" altLang="zh-CN" sz="1800" dirty="0" smtClean="0">
              <a:solidFill>
                <a:srgbClr val="000000"/>
              </a:solidFill>
            </a:endParaRPr>
          </a:p>
          <a:p>
            <a:r>
              <a:rPr lang="zh-CN" altLang="en-US" sz="1800" dirty="0" smtClean="0">
                <a:solidFill>
                  <a:srgbClr val="000000"/>
                </a:solidFill>
              </a:rPr>
              <a:t>基于</a:t>
            </a:r>
            <a:r>
              <a:rPr lang="zh-CN" altLang="en-US" sz="1800" dirty="0">
                <a:solidFill>
                  <a:srgbClr val="000000"/>
                </a:solidFill>
              </a:rPr>
              <a:t>表结构的存储采用二维数据表的方式存储数据，例如三元组表</a:t>
            </a:r>
            <a:r>
              <a:rPr lang="zh-CN" altLang="en-US" sz="1800" dirty="0" smtClean="0">
                <a:solidFill>
                  <a:srgbClr val="000000"/>
                </a:solidFill>
              </a:rPr>
              <a:t>、属性表</a:t>
            </a:r>
            <a:r>
              <a:rPr lang="zh-CN" altLang="en-US" sz="1800" dirty="0">
                <a:solidFill>
                  <a:srgbClr val="000000"/>
                </a:solidFill>
              </a:rPr>
              <a:t>以及</a:t>
            </a:r>
            <a:r>
              <a:rPr lang="zh-CN" altLang="en-US" sz="1800" dirty="0" smtClean="0">
                <a:solidFill>
                  <a:srgbClr val="000000"/>
                </a:solidFill>
              </a:rPr>
              <a:t>关系数据库</a:t>
            </a:r>
            <a:endParaRPr lang="en-US" altLang="zh-CN" sz="1800" dirty="0" smtClean="0">
              <a:solidFill>
                <a:srgbClr val="000000"/>
              </a:solidFill>
            </a:endParaRPr>
          </a:p>
          <a:p>
            <a:r>
              <a:rPr lang="zh-CN" altLang="en-US" sz="1800" dirty="0" smtClean="0">
                <a:solidFill>
                  <a:srgbClr val="000000"/>
                </a:solidFill>
              </a:rPr>
              <a:t>基于</a:t>
            </a:r>
            <a:r>
              <a:rPr lang="zh-CN" altLang="en-US" sz="1800" dirty="0">
                <a:solidFill>
                  <a:srgbClr val="000000"/>
                </a:solidFill>
              </a:rPr>
              <a:t>图结构的存储可以使用图数据库</a:t>
            </a:r>
            <a:endParaRPr lang="en-US" altLang="zh-CN" sz="1800" dirty="0">
              <a:solidFill>
                <a:srgbClr val="000000"/>
              </a:solidFill>
            </a:endParaRPr>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lipFill>
          <a:blip xmlns:r="http://schemas.openxmlformats.org/officeDocument/2006/relationships" r:embed="rId1"/>
          <a:stretch>
            <a:fillRect l="-1571" r="-714"/>
          </a:stretch>
        </a:blipFill>
      </a:spPr>
      <a:bodyPr/>
      <a:lstStyle>
        <a:defPPr>
          <a:defRPr>
            <a:no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TotalTime>
  <Words>2239</Words>
  <Application>Microsoft Office PowerPoint</Application>
  <PresentationFormat>全屏显示(16:9)</PresentationFormat>
  <Paragraphs>155</Paragraphs>
  <Slides>26</Slides>
  <Notes>4</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26</vt:i4>
      </vt:variant>
    </vt:vector>
  </HeadingPairs>
  <TitlesOfParts>
    <vt:vector size="33" baseType="lpstr">
      <vt:lpstr>宋体</vt:lpstr>
      <vt:lpstr>微软雅黑</vt:lpstr>
      <vt:lpstr>Arial</vt:lpstr>
      <vt:lpstr>Calibri</vt:lpstr>
      <vt:lpstr>Cambria Math</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dd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王尚锋 w</dc:creator>
  <cp:lastModifiedBy>admin</cp:lastModifiedBy>
  <cp:revision>585</cp:revision>
  <dcterms:created xsi:type="dcterms:W3CDTF">2013-12-17T01:55:00Z</dcterms:created>
  <dcterms:modified xsi:type="dcterms:W3CDTF">2019-02-13T15:06:05Z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